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7" r:id="rId2"/>
    <p:sldId id="258" r:id="rId3"/>
    <p:sldId id="331" r:id="rId4"/>
    <p:sldId id="332" r:id="rId5"/>
    <p:sldId id="341" r:id="rId6"/>
    <p:sldId id="342" r:id="rId7"/>
    <p:sldId id="344" r:id="rId8"/>
    <p:sldId id="416" r:id="rId9"/>
    <p:sldId id="418" r:id="rId10"/>
    <p:sldId id="422" r:id="rId11"/>
    <p:sldId id="421" r:id="rId12"/>
    <p:sldId id="424" r:id="rId13"/>
    <p:sldId id="420" r:id="rId14"/>
    <p:sldId id="391" r:id="rId15"/>
    <p:sldId id="425" r:id="rId16"/>
    <p:sldId id="426" r:id="rId17"/>
    <p:sldId id="393" r:id="rId18"/>
    <p:sldId id="419" r:id="rId19"/>
    <p:sldId id="427" r:id="rId20"/>
    <p:sldId id="406" r:id="rId21"/>
    <p:sldId id="428" r:id="rId22"/>
    <p:sldId id="429" r:id="rId23"/>
    <p:sldId id="413" r:id="rId24"/>
    <p:sldId id="414" r:id="rId25"/>
    <p:sldId id="346" r:id="rId26"/>
    <p:sldId id="347" r:id="rId27"/>
    <p:sldId id="348" r:id="rId28"/>
    <p:sldId id="349" r:id="rId29"/>
    <p:sldId id="350" r:id="rId30"/>
    <p:sldId id="440" r:id="rId31"/>
    <p:sldId id="338" r:id="rId32"/>
    <p:sldId id="339" r:id="rId33"/>
    <p:sldId id="259" r:id="rId34"/>
    <p:sldId id="270" r:id="rId35"/>
    <p:sldId id="271" r:id="rId36"/>
    <p:sldId id="272" r:id="rId37"/>
    <p:sldId id="273" r:id="rId38"/>
    <p:sldId id="274" r:id="rId39"/>
    <p:sldId id="275" r:id="rId40"/>
    <p:sldId id="276" r:id="rId41"/>
    <p:sldId id="277" r:id="rId42"/>
    <p:sldId id="279" r:id="rId43"/>
    <p:sldId id="280" r:id="rId44"/>
    <p:sldId id="281" r:id="rId45"/>
    <p:sldId id="435" r:id="rId46"/>
    <p:sldId id="436" r:id="rId47"/>
    <p:sldId id="438" r:id="rId48"/>
    <p:sldId id="439"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431" r:id="rId79"/>
    <p:sldId id="432" r:id="rId80"/>
    <p:sldId id="433" r:id="rId81"/>
    <p:sldId id="312" r:id="rId82"/>
    <p:sldId id="313" r:id="rId83"/>
    <p:sldId id="314" r:id="rId84"/>
    <p:sldId id="315" r:id="rId85"/>
    <p:sldId id="316" r:id="rId86"/>
    <p:sldId id="317" r:id="rId87"/>
    <p:sldId id="318" r:id="rId88"/>
    <p:sldId id="319" r:id="rId89"/>
    <p:sldId id="320" r:id="rId90"/>
    <p:sldId id="321" r:id="rId91"/>
    <p:sldId id="430" r:id="rId92"/>
    <p:sldId id="323" r:id="rId93"/>
    <p:sldId id="325" r:id="rId94"/>
    <p:sldId id="326" r:id="rId95"/>
    <p:sldId id="327" r:id="rId96"/>
    <p:sldId id="328" r:id="rId97"/>
    <p:sldId id="329" r:id="rId98"/>
    <p:sldId id="330"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299" autoAdjust="0"/>
  </p:normalViewPr>
  <p:slideViewPr>
    <p:cSldViewPr snapToGrid="0">
      <p:cViewPr varScale="1">
        <p:scale>
          <a:sx n="122" d="100"/>
          <a:sy n="122" d="100"/>
        </p:scale>
        <p:origin x="4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13:34.519"/>
    </inkml:context>
    <inkml:brush xml:id="br0">
      <inkml:brushProperty name="width" value="0.05292" units="cm"/>
      <inkml:brushProperty name="height" value="0.05292" units="cm"/>
      <inkml:brushProperty name="color" value="#FF0000"/>
    </inkml:brush>
  </inkml:definitions>
  <inkml:trace contextRef="#ctx0" brushRef="#br0">19500 6456 0,'13'0'16,"-13"13"15,0 14-31,0 92 47,0-80-47,0 1 16,0 13-16,0 39 0,0-52 15,-13 66 1,-27 344 15,27-358-31,13 1 16,0 0-16,0-27 16,0 26-16,0-39 15,0-13 1,0 0-16,0-1 15,0 14-15,0-40 16,0 14 0,0-14-1,0 0 17,0 1-1,0-1 0,0 0 0,13-39 47,-13-14-62</inkml:trace>
  <inkml:trace contextRef="#ctx0" brushRef="#br0" timeOffset="1905.46">19513 6403 0,'13'0'47,"0"0"-32,1-13-15,-1 13 16,13 0-16,1-14 16,-14 14-1,0 0 1,14 0-16,-14 0 16,13 0-16,-12 0 15,-1 0 1,0 0-1,0 0 17,0 0-32,1 0 15,12 0-15,14 0 16,-27-13-16,0 13 16,14-13-16,-14 13 15,0 0 1,-13 26 234,0 1-235,0 13-15,0-27 16,0 66 0,0-39-16,0 13 15,0 39-15,0 1 16,0-40-16,0 106 16,0 39 15,0-26-31,0-53 15,0-39 1,13 65-16,-13-92 16,0 53-1,0 0-15,0-27 16,0-26-16,0-13 16,0-1-16,0-12 15,0-1-15,0 1 16,0-1-16,0 14 15,0-14-15,0 1 16,0-1 0,0 40-16,0-52 15,0 12-15,0-13 16,0 0-16,0 14 16,-13-40 187,-13-14-188,12 14-15,1-27 0,-13 27 16,-1-13-16,1 26 16,-14-27-1,14 27-15,-14-13 16,-13 13-16,27 0 15,-1 0-15,-12 0 16,-1 0-16,27 0 16,-1 0-1,1 0 1</inkml:trace>
  <inkml:trace contextRef="#ctx0" brushRef="#br0" timeOffset="2854.94">19433 8096 0,'0'27'63,"-13"-14"-63,13 13 15,0-12 1,0-1-16,0 0 16,0 0-16,0 1 15,0 12 1,0-13-16,0 0 15,0 14-15,0-14 16,0 0 156,0 1-156,0-1-1,0 0 1,-13 0 15,13 1 78</inkml:trace>
  <inkml:trace contextRef="#ctx0" brushRef="#br0" timeOffset="5072.05">18269 7395 0,'0'13'63,"0"1"-48,0-1-15,0 13 16,0-13 0,0 1 15,0-1-15,14-13-1,12 0 1,0 0-1,-12-13 1,-1 13-16,0-14 16,-13 1-1,0 0 1,0 0 31,-13 13 31,0 0-62,-14 0-1,1 13 1,26 0-1,-13-13-15,-1 13 16,14 1 0,0-28 124,14 14-140</inkml:trace>
  <inkml:trace contextRef="#ctx0" brushRef="#br0" timeOffset="6400.52">18283 7474 0,'13'0'93,"13"-13"-77,-13 13-16,27 0 16,79-13-1,-79 0-15,13 13 16,-27 0-16,14 0 15,-27 0-15,14 0 16,-1 0 0,-13 0-1,14 0-15,-14 0 16,13 0-16,14 0 16,0 0-1,0 0-15,-1 0 16,-12 0-1,-1 0-15,-13 0 16,1 0-16,-1 0 16,0 13-1,0-13-15,1 0 16,12 0-16,-13 13 16,0-13-16,1 0 0,-14 13 15,13-13 1,0 0-1,0 0-15,1 0 0,-1 0 16,13 0-16,-13 0 63,1 0 124,-1 0-78,0 0 48,0 0-142,1 0 1</inkml:trace>
  <inkml:trace contextRef="#ctx0" brushRef="#br0" timeOffset="8360.9">18560 6496 0,'0'-14'63,"14"14"-48,-1-13 1,0 13-16,0-13 16,0 13 15,1 0-15,-1 0 46,13 26-46,-26-12-1,0-1 1,0 0 15,14 0-15,-14 0 15,0 1-31,0-1 16,0 0-16,-14 0 15,1 14 1,13-14 0,-26 14-1,26-14 1,-14 0-16,1 0 15,0 0-15,0 1 16,0-1 15,13 0 32,0 0-48,13-13 1,0 14-16,0-1 16,0-13 15,14 0-31,-14 0 16,0 0-16,1 0 15,-1 0 1,0 0-1,0 0 1,1 0 93</inkml:trace>
  <inkml:trace contextRef="#ctx0" brushRef="#br0" timeOffset="9559.24">18891 6403 0,'0'13'94,"0"0"-94,0 14 16,0-14-16,0 0 15,0 1-15,0-1 0,0 0 16,0 0 0,0 0-1,0 1-15,13-14 125,1 0-109,-1 13-16,0-13 15,-13 13 95,0 0-110,13 1 15,-13-1 1,0 0-16,0 0 16,0 1-16,0-1 15,0 0 1,0 0 0,0 0 15,-13-13-16,13 14 1,-13-14-16,0 0 16,13 13-1,-14-13 48,1 0 31</inkml:trace>
  <inkml:trace contextRef="#ctx0" brushRef="#br0" timeOffset="10215.51">18891 6469 0,'13'0'46,"1"0"-46,-1-13 16,13 13 0,-13-13-16,27 13 31,-13 0-31,-14-14 16,0 14-1,0 0-15,1 0 16,-1 0 15</inkml:trace>
  <inkml:trace contextRef="#ctx0" brushRef="#br0" timeOffset="11636.46">18335 7369 0,'-13'0'0,"0"13"31,13 0-31,0 0 16</inkml:trace>
  <inkml:trace contextRef="#ctx0" brushRef="#br0" timeOffset="13389.08">18838 6985 0</inkml:trace>
  <inkml:trace contextRef="#ctx0" brushRef="#br0" timeOffset="15089.55">18058 6456 0,'0'-13'0,"-27"13"15,27-14 1,-13 14-1,0 0 17,-1 27-1,14-14-15,0 0 15,0 1-16,0-1 1,14 13 0,39 14 15,-40-27-15,0-13-16,0 27 0,1-27 15,-14 13 32,0 13-31,13-12-1,-13-1 1,0 0 0,0 0-1,0 0 1,-13-13-16,-1 14 15,1-1 1,-13-13-16,12 0 16,-12 13-1,13-13 1,-1 0-16,14 13 16,-13-13-16,0 0 15</inkml:trace>
  <inkml:trace contextRef="#ctx0" brushRef="#br0" timeOffset="15691.96">18296 6548 0,'13'0'47,"13"0"-31,1 0-16,13 14 16,13-14-16,66 0 15,-93 13 1,-13-13-1</inkml:trace>
  <inkml:trace contextRef="#ctx0" brushRef="#br0" timeOffset="16325.3">18375 6720 0,'40'0'94,"-27"0"-78,0 0-16,1 0 15,-1 0-15,0 0 16,0 0-16,0 0 94</inkml:trace>
  <inkml:trace contextRef="#ctx0" brushRef="#br0" timeOffset="18085.64">18269 7501 0,'0'-13'203</inkml:trace>
  <inkml:trace contextRef="#ctx0" brushRef="#br0" timeOffset="21437.59">20267 6535 0,'0'27'47,"0"79"-32,13-54 1,14 54 15,12-66 0,-39-27-31,106 27 47,-53-14-31,-40-26-16,0 0 15,1 14 1,-1-14 15,0 0 1,0 0-1</inkml:trace>
  <inkml:trace contextRef="#ctx0" brushRef="#br0" timeOffset="22325.24">20492 6932 0,'13'0'16,"0"0"0,0 0-16,1 0 15,25 0 1,-12 13-16,-1 1 16,40-1-1,-39-13 16,-14 0-15,0 0 0,1 0-16,-1 0 15,0 0 17,0-13-17</inkml:trace>
  <inkml:trace contextRef="#ctx0" brushRef="#br0" timeOffset="23724.04">20188 8030 0,'0'-13'16,"0"0"-1,0-1-15,0 1 16,13 13 0,-13-13-16,13 0 0,-13-14 31,0 14-15,13 0-16,-13 0 15,0-1-15,13-12 16,1 13-1,-14-1 1,0 1-16,0 0 0,26-13 16,-26-1-1,13 14-15,1 0 16,-1-14 0,0 27-16,0-13 15,1 13 1,12 0 15,-13 0-31,14 0 16,-1 0-1,14 0-15,-27 13 16,0-13-16,0 13 62,1-13-46,-1 0 15</inkml:trace>
  <inkml:trace contextRef="#ctx0" brushRef="#br0" timeOffset="25083.44">20479 7766 0,'13'0'109,"0"0"-109,0 0 16,0 0-16,1 0 15,12 13 1,40 13 0,-52-13-1,-1-13-15,0 0 47,-13 14-31,13-14-16,0 13 15,1 0 17</inkml:trace>
  <inkml:trace contextRef="#ctx0" brushRef="#br0" timeOffset="26214.93">20386 7157 0,'-13'0'0,"0"0"16,-1 0-1,1 0-15,-13 0 16,26 13-16,-14-13 16,1 13-1,13 14-15,-13-1 0,0 14 16,-1-27-16,14 27 15,-13 26 1,13-26-16,0-27 16,0 13-16,0 1 15,0-1-15,0-12 16,0-1 0,13 0 30,1-13-30,25 13 0,28 1-1,-41-14 1,-13 0-16,0 0 16,1 0-1,-1 0-15,0 0 16,14 0-16,12-14 15,-26-12-15,1 13 16,12-27-16,-13 13 16,-13-12-16,14 12 15,-1 14-15,0-27 16,-13 27 0,0 0-16,0-14 15,0 14-15,0-13 16,0-1-1,-13 1-15,0 13 0,13-1 16,-14 14 0,14-13-16,-13 13 15,13-13 1,-13 13-16,0 0 16,-1-13-1,1 13-15,0 0 16,0 0-1,0 0-15,-1 0 16,1 0-16,0 0 16,0 0-1,13 13 17,-14 0-32,1 0 15,13 1-15,0-1 16</inkml:trace>
  <inkml:trace contextRef="#ctx0" brushRef="#br0" timeOffset="27183.34">20439 7316 0,'0'0'0,"-13"0"31,13 13-15,-14 0-16,1 0 0,13 14 15,-13-1 1,13-12-16,0-1 15,0 0-15,0 0 16,13-26 47,-13 0-48,0 0-15,0-1 16,13 1-1,-13 0 17,0 26 46,0 0-63,0 1 1,0-1 0,0-26 218,0-1-218</inkml:trace>
  <inkml:trace contextRef="#ctx0" brushRef="#br0" timeOffset="29377.09">18243 7395 0,'0'13'563,"0"1"-532</inkml:trace>
  <inkml:trace contextRef="#ctx0" brushRef="#br0" timeOffset="34969.6">14115 7660 0,'0'13'328,"0"0"-312,0 0-16,0 1 15,0-1-15,0 0 32,0 14 15,0-41-16,0 1-16,0 0 1,0 0-16,0-14 31</inkml:trace>
  <inkml:trace contextRef="#ctx0" brushRef="#br0" timeOffset="39859.41">14287 7739 0,'27'0'140,"-1"0"-124,120-26 15,-107 26-15,14 0 0,40 0-16,52 13 0,94 27 15,-173-40 1,198 52-1,-184-52-15,-14 14 16,53-14 0,-53 0-16,53 13 15,132-13 1,-145 0-16,-13 0 16,52 13-16,-118-13 15,66 13-15,-14 1 16,-26-14-16,66 13 15,-13 0 1,-14 0-16,67 1 16,-80-14-1,14 0-15,-27 0 0,-26 0 16,13 0 0,13 0-16,0 0 15,-13 0-15,-13 0 0,13 0 16,-14 0-1,1 0-15,53-27 16,-27 14 0,-27 13-16,-12 0 0,-1 0 15,1-13 1,-1 13-16,40 0 16,-13-14-16,-13 1 15,13 13-15,-27 0 16,1-13-16,-1 13 15,-12-13 1,-1 13 0,0 0-1,-13-14 1,13 14 0,0-13-16,1 0 31,-1 13-16,0 0 1,0 0 0,14 0-1,-14-13 1,0 13-16,0 0 16,1 0-1,12-13-15,40 13 16,-26 0-16,-14 0 15,54-14 1,-40 14-16,-14 0 16,-13 0-1,14 0-15,-1 0 16,-13 0-16,1 0 16,-1 0-16,0-13 15,0 13-15,1 0 16,12 0-16,-13 0 15,0 0-15,14 0 16,-14 0 31,0 0-31,1 0-16,-1 0 15,0 0 1,0 0-1,0 0-15,1 0 0,-1 0 16,0 13-16,0-13 47,1 0-31,-1 0 30</inkml:trace>
  <inkml:trace contextRef="#ctx0" brushRef="#br0" timeOffset="42925.79">14459 6562 0,'0'-14'47,"-13"14"-31,0 0 0,0 0-1,-1 0 16,1 0 1,0 0-1,0 14-15,13-1 15,0 0-16,-14 0 17,14 1-1,0 12 0,14 14-15,-1-14-1,-13 1 1,13-14 0,0 0-16,1 14 15,-1-14-15,0 0 16,14 13 0,-14-26-16,0 0 15,0 14 1,0-14-16,-13 13 15,27 0-15,-14-13 16,-13 13 47,13-13-32,-13 14 16,0-1-32,0 0 17,0 0-1,-13-13-16,0 14-15,0-14 16,-1 13 15,1-13 1,0 13-17,0-13 1,0 0-1,-14 0-15,14 0 16,0 0 0,-14 0-1,14 0 1,0 0-16,-1 0 16,1 0-1,0 0 48,0 0-63,0 0 15,-1 0 17,14-13 77,0 0-93</inkml:trace>
  <inkml:trace contextRef="#ctx0" brushRef="#br0" timeOffset="43681.28">14816 6390 0,'0'26'141,"-26"1"-126,26-14-15,0 0 16,-13 14 0,0-14-16,13 0 15</inkml:trace>
  <inkml:trace contextRef="#ctx0" brushRef="#br0" timeOffset="44401.37">14962 6694 0,'13'0'125,"14"0"-125,12 0 0,1 0 16,-27 0 0,27 0-16</inkml:trace>
  <inkml:trace contextRef="#ctx0" brushRef="#br0" timeOffset="45073.09">14988 6839 0,'27'0'156,"-1"0"-140,1 0-16,-1 0 16,-12 0-1,-1 0-15,0 0 16,13 0 15</inkml:trace>
  <inkml:trace contextRef="#ctx0" brushRef="#br0" timeOffset="45751.79">15518 6522 0,'0'26'47,"0"1"-31,0 13-16,0-1 15,0 1 1,0-27-16,0 0 31</inkml:trace>
  <inkml:trace contextRef="#ctx0" brushRef="#br0" timeOffset="46825.45">15531 6562 0,'0'26'31,"0"1"-15,0 65 15,0 80 16,0-159-16,0 1-15,13-41 124</inkml:trace>
  <inkml:trace contextRef="#ctx0" brushRef="#br0" timeOffset="48479.12">15716 6588 0,'13'0'31,"-13"13"1,14 14-17,-14-14 1,0 0-16,0 14 15,0-14 1,0 0 0,0 0 15,0 1-31,0-1 31,13-26 79,-13-1-95,13-25-15,0 26 16,-13-1-16,0 1 15,0 0-15,13 0 16,-13-1 0,14 1-16,-1 0 15,0 0 1,0 13 93,1 26-62,-1-26-47,-13 27 16,0-14-16,0 0 0,0 14 15,0-14 1,0 13-16,0 1 16,13-41 140,0 1-156,1-13 16,25-27-1,-26 40 1,14-14-16,-14 14 15,0 0-15,1-1 16,-1 14 0,-13 14 140,13-14-140,-13 53-1,0-40-15,0 13 16,0 1-16,13-14 15,-13 0 1,0 0 15,13 1 1,-13-1-17,0 0 1</inkml:trace>
  <inkml:trace contextRef="#ctx0" brushRef="#br0" timeOffset="50611.44">14062 7673 0,'0'13'94,"0"0"-63,0 1-15,14-1-16,-1 0 16,0-13-1,0 0-15,14 0 16,12 0 15,-25 0-15,-1-13-16,13-14 15,-12 14 1,-14 0-16,13-14 16,0 1-16,-13 13 15,0 0-15,0-1 16,-13 14 78,0 0-79,-27 14 1,27-1-16,-14 0 15,1 13-15,-1-12 16,27-1-16,-13 0 16,13 0-16,0 1 15,-13-14-15,13 13 16,0 0 0</inkml:trace>
  <inkml:trace contextRef="#ctx0" brushRef="#br0" timeOffset="52257.63">19195 7382 0,'0'0'0,"-13"66"0,13 13 15,0-65-15,0 52 16,0-40-16,0 14 16,0-14-16,0 80 31,0 53 0,0-80 0,0 40 16,0-105-47,13 12 16,-13 1-16,0-14 15,0 13-15,14 1 16,-1-14-16,-13 0 16</inkml:trace>
  <inkml:trace contextRef="#ctx0" brushRef="#br0" timeOffset="59928.38">18243 7408 0,'0'-13'31</inkml:trace>
  <inkml:trace contextRef="#ctx0" brushRef="#br0" timeOffset="61433.02">18296 7554 0,'0'-27'47,"13"27"-47,-13-13 16,0-13-16,0-1 15,0 14 1</inkml:trace>
  <inkml:trace contextRef="#ctx0" brushRef="#br0" timeOffset="63703.78">14155 7633 0,'13'0'78</inkml:trace>
  <inkml:trace contextRef="#ctx0" brushRef="#br0" timeOffset="64924.32">14115 7713 0</inkml:trace>
  <inkml:trace contextRef="#ctx0" brushRef="#br0" timeOffset="73251.13">22278 7329 0,'0'13'94,"0"14"-78,0-14-1,0-26 142,0 26-64,0 0-61,0 0-1,0-26 156,0 0-171,0 0-16</inkml:trace>
  <inkml:trace contextRef="#ctx0" brushRef="#br0" timeOffset="74487.85">21841 6509 0,'13'0'62,"1"0"-62,-1 13 16,0 13 0,14-12-16,-14-1 15,13 13-15,1 27 16,-1-39-1,-26 12-15,13-13 16,1 14 0,-1-14-16,0 0 15,-13 14-15,13-14 16,14 0-16,-27 27 0,13-1 16,0-39-1,-13 27-15,27 26 0,-14-14 16,-13-12-16,13-1 15,-13 1 1,13-1-16,-13 14 16,0-27-1,0 14-15,0-14 0,0 0 16,0 0 0,0 1-16,0-1 0,0 0 15,0 0-15,0 0 16,0 14-16,0-1 15,0 1-15,0-14 16,0 14 0,-13 39-16,13-40 15,-13 1 1,13-14-16,-13 13 0,-1 1 16,14-1-16,0 1 15,-26 39 1,26-40-16,0 1 15,-13-1 1,13-13-16,-13 1 16,13-1-1,0 13-15,-14-26 16,14 14 0,-13 12-16,13-13 15,-13 1 79,0-1-78,-1 0-16,14 0 15,-13 0-15,0-13 0,0 27 16,-1-14-1,14 0-15,-13-13 16,13 14-16,-13-1 16,13 0-16,-13-13 31</inkml:trace>
  <inkml:trace contextRef="#ctx0" brushRef="#br0" timeOffset="76185.85">22172 7342 0,'0'0'0,"0"13"281,0 1-281,0-1 16,0-26 93,0-1-109,0 28 94,0-1-78,0 0-1,0-26 95,0 0-79,0-1-15,-13 14-16,13 14 46,0-1-30,0 0 0,0 0 15,0-26 0,0-13-15,0 12-1,0 41 64,0-14-64,0 0 1,0-26 31</inkml:trace>
  <inkml:trace contextRef="#ctx0" brushRef="#br0" timeOffset="79337.36">17833 6972 0,'0'-27'16,"13"27"-1,0-13-15,0 13 16,1-13-16,12 13 47,14 0-32,-27-13-15,93-1 32,-14 14-17,80-13 1,-105 13 0,12-13-16,-13 0 15,-26 13-15,211-40 31,-224 40-15,-1-13-16,53 13 16,-26 0-1,14 0 1,-1 0-16,-13 0 0,-1 0 16,-12 0-1,-27 0-15</inkml:trace>
  <inkml:trace contextRef="#ctx0" brushRef="#br0" timeOffset="81847.23">13718 7223 0,'14'0'31,"-1"0"-15,13 0 0,1 13-16,13-13 15,-14 0-15,0 0 16,14 0-16,0 0 16,39 0-1,-66 0-15,27 0 16,0-13-16,13 13 0,-27 0 15,54 0 1,-14 0-16,159 0 16,-120 0-1,-12 0-15,66 0 16,-80 0 0,-13 0-16,14 0 15,12-13 1,-26 0-16,-39 13 0,13 0 15,12 0-15,-25 0 16,26-14 0,13 14-16,13-13 15,-39 13-15,13 0 16,0 0-16,0 0 16,0 0-1,-14 0-15,14 0 16,-39 0 31,-1 0-32,26 0-15,-25 0 16,12 0 0</inkml:trace>
  <inkml:trace contextRef="#ctx0" brushRef="#br0" timeOffset="84559.03">15293 6734 0,'13'0'172,"0"0"-172,0 0 15,1 0-15,12-14 16,-13 14-1,1 0 1,-1 0 78</inkml:trace>
  <inkml:trace contextRef="#ctx0" brushRef="#br0" timeOffset="120161.43">15412 6429 0,'0'14'78,"13"-1"-78,13 27 16,120 105 15,-120-145-31,27 40 31,-13-1-31,66 14 16,-53-13-1,13 13-15,-40-53 0,-12 0 16,-14 13 0,13 0-16,0 1 31,-13-1-15,13-13-16,-13 13 15,0 0 1</inkml:trace>
  <inkml:trace contextRef="#ctx0" brushRef="#br0" timeOffset="121676.4">15399 5847 0,'0'-13'94,"13"13"-79,0 0 32,0 0-31,0 0 0,1 13 15,-1 1-31,0-1 15,-13 0-15,13 0 0,-13 0 47,14-13-47,-14 14 0,0-1 16,0 0 15,0 0-31,0 1 16,0-1 15,-14 13-15,14-13-1,-13 1-15,0-14 16,0 13 0,13 0-16,-14-13 15,1 13-15,0 1 16,-13-14-16,-1 13 15,14 0-15,0-13 16,13 13 0,-14-13-16,28 0 156,12 14-140,-13-1-16,1-13 15,12 13 1,0 0-16,-12-13 31</inkml:trace>
  <inkml:trace contextRef="#ctx0" brushRef="#br0" timeOffset="122130.71">15571 6112 0,'13'0'31,"-13"13"-31,13-13 0,0 13 32,-13 1-32,13-1 31,-13 0-31,14-13 94</inkml:trace>
  <inkml:trace contextRef="#ctx0" brushRef="#br0" timeOffset="122888.19">15782 5874 0,'0'13'63,"0"0"-63,0 0 15,0 1-15,0-1 16,0 13 15,0-12-31,0-1 0,13 0 16,1 0-1,-1 0 1,27 14-16,-14-1 16,-13-26-16,-13 14 15,14-1 1,-14 0 31,0 0-16,-14-13-31,1 27 16,-13-27-16,12 13 15,1 0 1,0-13-16,0 0 15,13 13 1,-14-13 78,1 0-63</inkml:trace>
  <inkml:trace contextRef="#ctx0" brushRef="#br0" timeOffset="123459.18">15756 5913 0,'13'0'15,"0"0"1,0-13 0,14 13-16,-1-13 15,1 13-15,-1-13 16,-26 0-16,27 13 16,-27-14-1,13 14-15,0-13 16,-13 0-16,13 13 15,1 0-15</inkml:trace>
  <inkml:trace contextRef="#ctx0" brushRef="#br0" timeOffset="125551.64">16060 5927 0,'0'13'31,"0"13"-16,0-12-15,0 12 16,0 27 0,0-27-16,0 1 15,0-14 1,0 0 0,0 1-16,0-1 31,0-26 94,0-14-110,0 1 1,0-1-16,0 14 16,13 0-16,-13-1 15,0-12 1,13 26-16,-13-13 16,0 0-1,14 13-15,-14-14 16,13 1 15,0 13-31,-13-13 0,0 39 188,0-12-173,0-1 1,0 13-16,0-13 15,0 1 1,0 12-16,0-13 16,0 1-16,0-1 15,0 0 1,13-13 0,-13 13-16,0-26 125,0 0-110,14 0 1,-1-1-1,-13 1-15,0 0 16,0 0-16,0-1 16,13 1-1,-13 0-15,0 0 16,0 0 0,0-1-16,13 1 15,-13 0 1,14 0-16,-14-1 15,13 14 126,-13 27-125,0-14-16,0 0 15,0 14-15,0-14 16,13 13 0,-13-12-1,13 12-15,-13-13 16,0 1-16,13 12 15,-13-13 1,14 1-16,-14-1 47,0 0 15,0 0-15,0 0-31,0 1 15,13-14-15,-13 13 78</inkml:trace>
  <inkml:trace contextRef="#ctx0" brushRef="#br0" timeOffset="130950.93">15068 6019 0,'13'0'141,"0"0"-141,1-13 0,-1 13 15,13-26 17,-13 26-32,27-14 47,-13 14-16,-14 0-31,13 0 15,-12-13 17</inkml:trace>
  <inkml:trace contextRef="#ctx0" brushRef="#br0" timeOffset="143546.78">22794 4233 0,'-14'0'32,"1"0"-17,0 14-15,-13 38 32,26-25-32,-40 92 31,27 119 0,79 40 0,-53-212-31,0 13 16,-13-65-16,0 12 16,0 27-1,0-26-15,0-14 16,0 0-16,0 13 15,0 1 1,0-14-16,-13-13 16,0 0-1,13 13 1,-13-13-16,-1 0 16,1 14-16,0-14 15,-14 0-15,1 0 16,-14 0-1,14 0-15,-1 0 16,1 0 0,13 0-16,-1 0 31</inkml:trace>
  <inkml:trace contextRef="#ctx0" brushRef="#br0" timeOffset="144103.31">22410 4948 0,'26'0'47,"-12"0"-47,12-14 15,54-12 1,-54 26 0,40 0-16,0-13 15,14 13-15,-41-13 16,54 13 0,-80-14-16,0 14 15,14 0-15,-14 0 16,0 0-16,1 0 15</inkml:trace>
  <inkml:trace contextRef="#ctx0" brushRef="#br0" timeOffset="146226.69">23191 4776 0,'13'-14'78,"0"14"-78,13 0 0,1 0 16,-14 0-16,27-13 31,-27 13-15,0 0-16</inkml:trace>
  <inkml:trace contextRef="#ctx0" brushRef="#br0" timeOffset="146890.92">23177 5027 0,'14'0'62,"12"0"-62,0 0 0,14 0 16,26 0 0,-13 0 15</inkml:trace>
  <inkml:trace contextRef="#ctx0" brushRef="#br0" timeOffset="150876.82">17264 4180 0,'13'0'31,"0"14"-15,14-14-16,12 0 16,1 0-16,13 0 15,0 0-15,26 0 16,-39 0-16,119 26 15,-14-13-15,133 27 16,-132-27 0,-40-13-16,-1 13 15,-25-13-15,-14 0 16,-26 0-16,-14 0 16,-13 0-1,-13 14 32</inkml:trace>
  <inkml:trace contextRef="#ctx0" brushRef="#br0" timeOffset="151872.67">18071 4498 0,'0'0'0,"-27"0"15,14 0 1,0 0 0,-14 0-16,1 0 15,13 13 1,0 14-16,-14-1 15,27-13 1,0 1-16,0-1 16,0 0-16,0 0 31,0 0-15,0 1-1,0-1-15,0 0 0,0 0 16,13-13-1,-13 14-15,14-14 16,-14 13 0,0 0-1,0 13-15,13-12 16,-13 12 0,0-13-1,0 14-15,0-14 16,0 0-1,0 1-15,-27 12 16,14-13-16,-13 14 16,12-14-1,-12 0-15,-40 14 16,26-14 0,0-13-16,14 0 15,-14 13 1,27-13-16,13-13 156</inkml:trace>
  <inkml:trace contextRef="#ctx0" brushRef="#br0" timeOffset="152599.74">18044 3691 0,'0'-13'15,"14"39"32,-14 1-31,0 12 0,0-25-16,0-1 15,0 0 1,0 0-1,0 0 1,0 1 0,0-1-1,0 0 1,0 0 0,0 14-16,0-1 15,0-12 1,0-1 78,-14-13-79,14 13 1,0 0-1</inkml:trace>
  <inkml:trace contextRef="#ctx0" brushRef="#br0" timeOffset="153176.2">19156 4247 0,'0'0'0,"13"13"16,0-13-16,0 0 16,27 0-1,-14 0 1,14 13-16,53 0 15,-54-13-15,1 0 16,-13 0-16,-1 0 16,-13 0-1,1 0-15,-1 0 16,0 0-16</inkml:trace>
  <inkml:trace contextRef="#ctx0" brushRef="#br0" timeOffset="153695.81">19579 3995 0,'-26'13'47,"26"27"-47,-14-13 15,1 52-15,-13-39 16,26-1 0,0-12-16,-14 12 0,1-12 15,13-1 1,-13-12-16,13 12 16,0-13-16,0 1 15,0 12-15,0-13 16,0 0-16,-13-13 15</inkml:trace>
  <inkml:trace contextRef="#ctx0" brushRef="#br0" timeOffset="154044.92">20068 4313 0,'14'0'31,"-1"0"-15,27 0-16,-1 0 16,41-14-16,12 1 15,14 0-15,-13 0 16,-54 0-16,1-1 15,0 14-15,-14-13 16</inkml:trace>
  <inkml:trace contextRef="#ctx0" brushRef="#br0" timeOffset="154791.43">20452 4485 0,'0'0'0,"-26"13"31,-1-13-31,14 26 0,0 1 31,0-27-31,-1 26 0,14-12 16,0 12-1,0 14-15,0-14 16,0 14 0,27-1-16,12 14 0,-12 0 15,26 0 1,-27-26-16,1-1 15,-14 1-15,0-14 16,-13 0-16,13-13 16,-13 13-16,0 14 47,-13-14-32,0 0-15,-14 0 16,-12 1-16,-1-1 15,14-13-15,-1 0 16,-12 0-16,12 13 16,1-13-16,-1 0 15,14 0 63,0 0-46</inkml:trace>
  <inkml:trace contextRef="#ctx0" brushRef="#br0" timeOffset="155333.97">20743 4471 0,'0'14'47,"0"-1"-32,-13 13 1,13-12-16,-13-1 0,-1 13 15,14-12-15,-13-14 16,13 13 0</inkml:trace>
  <inkml:trace contextRef="#ctx0" brushRef="#br0" timeOffset="155810.72">20465 3519 0,'0'26'47,"0"14"-47,-13 0 16,0 13-1,13-27-15,-13-13 16,13 27-1,0-27 32,0 1-31,-14-1 0,14 0-16</inkml:trace>
  <inkml:trace contextRef="#ctx0" brushRef="#br0" timeOffset="156329.32">21140 4061 0,'26'0'78,"14"14"-62,-27-14-16,1 0 31,-1 0 0</inkml:trace>
  <inkml:trace contextRef="#ctx0" brushRef="#br0" timeOffset="156799.59">21087 4286 0,'27'0'62,"-14"0"-62,0 0 16,0 0-16,14 0 15,-14 0 32,13 0-31,14 0-16</inkml:trace>
  <inkml:trace contextRef="#ctx0" brushRef="#br0" timeOffset="157749.07">21696 4220 0,'13'0'78,"53"0"-63,-13 0-15,26 0 16,-39 0-16,13 0 16,0 0-1,-27 0-15,1 0 0,-1 0 16,-13 0 0,1 0-16,-1 0 0,-13-13 31,0 0-16</inkml:trace>
  <inkml:trace contextRef="#ctx0" brushRef="#br0" timeOffset="158276.17">22000 4352 0,'0'0'0,"0"14"15,-27-1 1,27 0-16,0 0 16,0 1-16,-13-1 15,-13 13-15,26 1 16,-13 12-16,13-12 16,-27 118-16,27-105 15,-13-14 1,13 1-16,0-1 15,0 1-15,0-1 16,-13 14-16,13-14 0,-14-12 16,14 12-1,-13 1-15,13-1 16,-13-13 0,13 1-16,-27-1 15,14-13 1,-13 13-16,-1 0 15,14-13 1,0 0-16,13 13 16,-13-13-16</inkml:trace>
  <inkml:trace contextRef="#ctx0" brushRef="#br0" timeOffset="158791.29">21696 4789 0,'0'0'0,"0"-13"0,13 13 16,0 0-16,14-14 15,-1 1 1,0 13-16,41 0 15,-28 0-15,14 0 16,13 0 0,-26 0-1,-27 0-15,1-13 16,-1 13-16,0 0 16,27 0-16,-14 0 15,-13 0-15,1 0 16,-14-13 46,0 0-46,0-14-16</inkml:trace>
  <inkml:trace contextRef="#ctx0" brushRef="#br0" timeOffset="159309.44">21894 3254 0,'-13'0'62,"13"14"-46,0 25-16,-13 14 16,13-13-16,-14 119 15,14-54 17,0-25-32,0-27 0,0 0 15,0 0-15,0-27 16,0-13-1</inkml:trace>
  <inkml:trace contextRef="#ctx0" brushRef="#br0" timeOffset="160575.57">22886 4524 0,'0'0'0,"-26"0"15,-1 0-15,1 53 0,-14-13 16,14 0-1,-1 26-15,1 0 16,13-26-16,-1-1 0,14 1 16,0 13-16,0 0 15,40 0 1,-27-14-16,14-25 16,-27-1-16,13-13 15,13 0 1,1-27-1,-1-52-15,1 53 16,-1-27 0,27-40-16,-53 67 15,0-1 1,0 1-16,0-1 0,0 1 16,0 13-1,-13 13 1,0 26-1,0 27-15,13 26 16,-14-13-16,14-26 16,0 0-1,0 13-15,0-40 16,0 0 15,0-39-15,0-14-1,0 0-15,0 1 16,0-1-16,-13 14 16,26 26 46</inkml:trace>
  <inkml:trace contextRef="#ctx0" brushRef="#br0" timeOffset="163131.17">24077 9829 0,'-27'0'47,"27"13"-31,-26 14-16,0 185 46,12-107-46,1-12 16,0-40-16,13 40 0,-27 198 47,27-278-31,0 27-16,-53 118 46,27-118-46,26-27 16,0 14 0,-26-27-16,26 26 0,-14-13 15,1-13 1,0 14 0,13-1 15,-13-13-31,-1 0 31</inkml:trace>
  <inkml:trace contextRef="#ctx0" brushRef="#br0" timeOffset="163727.59">23614 10464 0,'13'0'31,"27"-13"-31,13 0 16,0-14 0,13 14-16,26-27 0,-12 1 15,-1-1-15,-26 27 16,-26 0 0,25-27-16,-38 40 15,12-13-15,-26-1 16,13 14-16,1 0 15,-1 0 1,0 0 15</inkml:trace>
  <inkml:trace contextRef="#ctx0" brushRef="#br0" timeOffset="164243.23">24461 10226 0,'13'0'0,"13"0"16,1 0-1,26 0-15,-27 0 16,40 0-16,0 0 0,-13 0 16,-13 0-16,0 0 15,-27 0 1</inkml:trace>
  <inkml:trace contextRef="#ctx0" brushRef="#br0" timeOffset="164847.64">24619 10517 0,'27'0'78,"-1"0"-62,1-13-1,-1 13-15,-13 0 16,1 0-16,-1 0 16,0 0-1,0 0 63,-13-13-46,14 13-17</inkml:trace>
  <inkml:trace contextRef="#ctx0" brushRef="#br0" timeOffset="169965.4">25651 10266 0,'0'13'78,"0"0"-78,-26 14 15,26-1 1,0 1-16,0 79 31,0-93-15,0 13-16,13-13 0,-13 1 15,0-1 17,26-13-17,-26 13-15,14-13 16,-1 0-16,0 0 16,14 0-16,-14 0 15,26 0-15,-25 0 0,78-40 47,-65 14-47,-27 13 0,13-14 16,0 14-1,-13-13-15,0-1 16,0 1 0,0-14-16,0 27 0,0-40 15,0 13 1,0 14-1,-26-1-15,13 14 16,-14-13 0,-13-1-16,27 27 15,0 0 32,0 0 31,-1 40-62,14-27 0,0 13-1</inkml:trace>
  <inkml:trace contextRef="#ctx0" brushRef="#br0" timeOffset="170469.06">26180 10636 0,'14'0'16,"-1"0"0,-13 13-1,13-13-15,-13 14 78</inkml:trace>
  <inkml:trace contextRef="#ctx0" brushRef="#br0" timeOffset="171797.54">26696 9790 0,'0'0'0,"53"0"31,-40 0-31,1 0 16,-1 0-16,-13 13 15,13-13-15,-13 13 16,0 0-16,13 0 15,-13 27-15,0-27 16,0 1-16,0 12 0,0-13 16,0 27-1,0-27-15,0 14 0,-13-14 16,0 0 0,0 0-16,-1 1 15,14-1-15,0 0 0,-13-13 16,13 13-1,-13-13 142,13 14-157,-13-14 15,13 13 17,-13 0 14,13 0-30,0 0-16,-14 1 16,1-1-16,13 0 15,-13 14 1,13-14 0,0 0 15,-13-13-16,13 13 1,0 1-16,-14-14 16,1 13-1,13 0 63,-13-13-78,13 13 63,13-13-16,14 13-47,26 1 15,-27-14-15,-13 13 16,0-13-16,1 0 31,12 0 16,-13 0-31,1 13 62</inkml:trace>
  <inkml:trace contextRef="#ctx0" brushRef="#br0" timeOffset="172524.6">27093 9882 0,'13'0'31,"27"0"-16,13 13 1,66 14-16,-92-27 16,65 26-16,-39-12 15,-13-14-15,-14 0 16,-26 26 46,-13-13-46,-14 27-16,1 13 16,13-27-16,-14 14 15,27-14-15,-26 1 16,13 13-16,-1-1 16,1-12-1,0-1-15,13 1 16,-13 26-16,13-27 15,-13-13 1,13 14-16,0-14 16,0 0-16,0 0 15,0 1 1,0-41 78,52 1-94,-25-1 15</inkml:trace>
  <inkml:trace contextRef="#ctx0" brushRef="#br0" timeOffset="173510.98">27966 9948 0,'0'14'16,"0"12"-16,-13-13 15,0 14-15,13-1 16,0 14-16,0 13 16,0 13-16,0-26 15,0-14-15,26 80 16,14-27-1,0-13-15,-27-39 16,27 13-16,-40-1 16,0-26-16,13-13 15,-13 14 48,-27-14-48,14 0 1,0 0-16,-14 0 16,14 0-16,0 0 15,0 0 1,0 0-16,-1 0 16,14-14-1,0 1-15,-13 0 31,13 0-15,0-14 0,0 1-16,0 13 15,13-1-15,-13-12 16,14 0 0,-1-1-16,0 1 0,0-14 15,14 27-15,-27-14 16,26 1-16,-13-14 15,1 27-15,-1-14 16,0 1-16,0-14 16,-13 14-16,13-1 15,-13 14 1,0-13-16,0-1 0,0 14 16,0 0-1,0-1-15,0 1 16,0 0-16,0 0 31,0 0-15,-13 13-16,0-14 15,0 1-15,0 13 16,-1 0-16,1 0 16,13 13 62</inkml:trace>
  <inkml:trace contextRef="#ctx0" brushRef="#br0" timeOffset="174893.81">28667 10067 0,'0'27'16,"0"-1"-1,0 54 17,-13-41-32,13 1 0,0 0 15,0-14-15,0-13 16,-13 1 0,13-28 109,0-12-110,13-27 1,0 27-1,1 12-15,12-12 16,-13-14-16,1 27 16,-1 0-16,13-14 15,-26 14-15,13 0 16,1-14 0,-1 27-16,-13-13 15,13 13 32,-13 13-31,13 14-16,-13-14 0,0 27 15,14-27-15,-14 13 16,0-12-16,13 25 16,-13-12-1,0-1-15,0 1 16,0-1-16,0-13 15,0-52 95,13 26-110,14-14 15,-14 1-15,13-1 16,1 14-16,-14-27 16,27 14-1,-27 26-15,-13-13 16,26-1-16,-26 1 16,14 13-1,-14-13 16,13 13 16,-13 40-31,26 12-16,-13-12 16,27 79-1,-27-92-15,1 12 16,-14-12-16,0-14 15,13-13 1,-13 13-16,0 1 16,0-1 15,0 0-15,13 0 15,-13 0-16,0 1 1,0-1-16</inkml:trace>
  <inkml:trace contextRef="#ctx0" brushRef="#br0" timeOffset="177767.2">23746 11152 0,'27'0'47,"12"0"-31,1 0-16,13 0 15,79-13-15,424-53 32,132 13-17,-119 13 1,-318 40 0,-53-13-16,-52 0 15,26 0-15,-27 13 16,-78-14-16,105 14 15,13-13-15,0 0 16,-40-14-16,-39 27 16,40-26-16,26-1 15,-93 27-15,14-26 16,-1 13-16,27 0 16,-39-1-16,-40 14 15,12-13-15,1 13 16,-13 0-16,-13 0 15,12 0-15,-12 0 16,78 0 0,-38 0-16,25 0 15,-39 0-15,-26 0 16,26 0-16,-40 0 16,26 0-16,-12 0 15,-1 0-15,1 0 16,-1 0-1,-12 0-15</inkml:trace>
  <inkml:trace contextRef="#ctx0" brushRef="#br0" timeOffset="181118.31">26564 9803 0,'13'-13'32,"0"13"-17,1-14 1,25 14-16,-25-13 15,12 13-15,14 0 16,-27 0 15,0 0 63,0 0-78,1 0-16,-1 0 31,-13 13 47,0 1-78,0-1 16,0 0-1,0 13 1,0 1 0,0-1-16,0 54 31,0-67-31,0 13 15,0 1-15,0-14 16,0 14 0,0-1-16,-13 1 15,13 12 1,0 1-16,-14-27 0,14 14 16,-13-14-1,13 0-15,0 0 16,0 1-16,0-1 15,-13 13 1,13-13 0,0 1-1,0-1 17,-13-13 61,0 0-77,-1 13 0,1-13-16,13 13 15,-13-13-15,0 0 16,26 0 171,13 14-171,-12-14 0,-1 0-16,0 0 15,0 0 1,0 0-1,67 13 1,-54-13 0,27 13-16,-40-13 15,1 0-15</inkml:trace>
  <inkml:trace contextRef="#ctx0" brushRef="#br0" timeOffset="185821.39">30797 9975 0,'-26'13'16,"-1"13"-1,-26 54 17,40-54-32,13 40 15,0-26 1,0-27-16,0 14 16,40 26 15,-14-27-16,1-26-15,13 13 16,39-13 0,-53 0-1,-12 0 1,-1 0-16,13-26 16,-12 0-16,-1 12 15,0-12-15,0 26 16,0-27-16,1 1 15,-14-1 1,0 14-16,0 0 0,0-13 16,0 12-1,0 1-15,0 0 47,-27 13-47,14 0 16,0 0-16,0 0 15,-1 0 1,1 0 15,0 0-31,0 0 16,13 13 0</inkml:trace>
  <inkml:trace contextRef="#ctx0" brushRef="#br0" timeOffset="186339.03">30546 9631 0,'13'0'47,"0"0"-47,14 13 16,13-13-16,12 0 16,15 13-1,12-13-15,67 0 16,26 0-16,-120 0 15,15 0-15,-41 0 16,14-13-16,-27 13 16,0 0-16</inkml:trace>
  <inkml:trace contextRef="#ctx0" brushRef="#br0" timeOffset="186949.42">31221 9842 0,'0'0'0,"-14"40"16,14-13-16,-13-14 15,0 13 1,13-12-16,-13 12 16,0-26-1,13 13 1,0 0-16,0 1 15,-14 12 1,1 27-16,13-40 16,0 1-1,-13 25-15,13-26 16,-13 14-16,13-1 16,-14 1-16,14 13 15,-13-1-15,0 1 16,0-14-1,13 1-15,-14-27 16,14 13-16,0 14 16,0-14-16,-13 0 15,13 0-15,0 0 16,-13 1-16,13-41 125,0 1-125,0-14 0,-13 14 16,13-1-1,0 14-15</inkml:trace>
  <inkml:trace contextRef="#ctx0" brushRef="#br0" timeOffset="187605.21">30943 9697 0,'0'0'0,"0"26"16,-40 54-1,14-14-15,12-13 16,-38 66-1,52-79-15,-14 39 16,1-26 0,13 0-1,0-13-15,0 12 0,0-25 16,0-14 0,-13 40-16,13-40 15,0 1 1,0-1-16,0 0 15,0 0-15,0 0 16,0 1 0,0-1-1,0 0 1,-13-13 31,-14 13-47,1 1 15</inkml:trace>
  <inkml:trace contextRef="#ctx0" brushRef="#br0" timeOffset="188145.75">30467 10636 0,'13'0'63,"13"0"-63,-12 0 15,118 0 1,-106 0 0,-13 0-16,27 0 15,-13 0-15,-1 0 16,1 0 0,-1 0-16,27 13 15,-27-13-15,-12 0 16,-1 0 62</inkml:trace>
  <inkml:trace contextRef="#ctx0" brushRef="#br0" timeOffset="189319.62">31644 10186 0,'0'0'0,"13"0"16,0 0-16,27-13 16,-13 13-1,-1-13 1,1 13 0,-1-13-16,0 13 0,1 0 15,-27-13 1,13 13-16,0 0 47,1 0-32</inkml:trace>
  <inkml:trace contextRef="#ctx0" brushRef="#br0" timeOffset="189775.4">31340 10411 0,'0'14'31,"39"-1"-16,-12 0 1,-1 0-16,27 1 16,-26-14-16,12 0 15,28 0-15,38 0 16,-65 0 0,0 0-16,-14 0 15,-13 0-15,1 0 63</inkml:trace>
  <inkml:trace contextRef="#ctx0" brushRef="#br0" timeOffset="190076.59">32305 10332 0,'0'0'0,"133"-26"31,-120 26-31,40-27 0,-13 27 16,-1 0-16,-12 0 15,12 0-15,1-13 16,0 0-16</inkml:trace>
  <inkml:trace contextRef="#ctx0" brushRef="#br0" timeOffset="190525.41">32544 10425 0,'0'0'0,"-40"66"15,13 0 1,14-13-16,13-27 16,0 54-16,0-1 15,0-13-15,0-13 16,0-13-16,0-1 15,0-12-15,0-1 16,0 14-16,0-27 0,0 0 16,0 1-1,0-1 1,-13-13 0,13 13-16,-13 0 15,0-13 1,-1 14-16,1-14 15,-13 0 1,12 0 0,1 0-1</inkml:trace>
  <inkml:trace contextRef="#ctx0" brushRef="#br0" timeOffset="190965.23">32226 10888 0,'13'0'15,"14"-14"1,158 14 0,-106 0-1,40 14-15,-39-14 16,-41 0-16,1 0 15,-13 0-15,-14 0 16,0-14-16,0 14 16,1-13-16,-14 0 78,0 0-78</inkml:trace>
  <inkml:trace contextRef="#ctx0" brushRef="#br0" timeOffset="191559.16">32438 9353 0,'0'13'63,"0"0"-47,0 40-16,0-13 15,0 13-15,0 93 31,0-54-15,0-65-16,0-14 0,0 0 16,0 0-1,0 0-15,0 1 16,0-1 0,0 0 15,0 0 16,0 1 0</inkml:trace>
  <inkml:trace contextRef="#ctx0" brushRef="#br0" timeOffset="193027.78">32861 10120 0,'40'0'31,"-1"0"-15,81 0-1,-94 0 1,-13 0 0,0 0-1</inkml:trace>
  <inkml:trace contextRef="#ctx0" brushRef="#br0" timeOffset="193482.58">32927 10292 0,'13'0'94,"14"14"-79,-14-14 1,27 0-16,-27 13 16,0-13-1,1 0 48,-14-13-48,0-1-15</inkml:trace>
  <inkml:trace contextRef="#ctx0" brushRef="#br0" timeOffset="194463.64">33179 9763 0,'0'0'0,"39"0"16,-26 0-16,1 0 31,-14 13 0,13 1-15,0 38 31,-13-38-32,0-1-15,0 0 16,0 14 0,-13-27-16,13 13 15,-13 27 16,-1-40-31,14 13 16,0 0 0,-13-13-1,13 13-15,0 0 16,0 1 0,0 12-16,40 14 15,-27-14-15,14-12 16,-14-1-16,0-13 15,-13 13 95,0 0-110,0 14 15,0 26 1,-13-40-16,0 13 16,-1-12-16,-12 12 15,-1 14 1,27-27-16,-26 13 16,13-12-1,0-1-15,-1 0 16,1 0-1,0 1-15,0-14 16,13 13 0</inkml:trace>
  <inkml:trace contextRef="#ctx0" brushRef="#br0" timeOffset="195105.43">33337 10478 0,'14'0'46,"-1"0"-30,-13 13-16,0 0 94,0 0-79</inkml:trace>
  <inkml:trace contextRef="#ctx0" brushRef="#br0" timeOffset="196820.36">33589 9565 0,'0'0'0,"0"39"16,0 1-16,0 0 16,0 52-1,0-65 1,0-1-16,0 1 16,0-1-1,0 40-15,0-39 16,0-1-16,0 14 15,0-14-15,13 14 16,-13-27-16,0 14 16,0-14-16,0 13 15,0-12 1,0-1-16,13 0 16,-13 0-1,0 1 1,0-1 15,0 0 125,13-13-140,1 0 78,-1-13-79,-13-14 1,13 27-16,-13-13 16,0 0-16,0 0 15,13 13-15,-13-14 16,0-12-16,14 26 15,-14-13 1,0 0-16,0-1 16,0 1-1,0 0 1,0-14-16,0 14 16,0 0-16,0 0 15,0-1 1,0 1-16,0 0 31,0 0 32,0 0-32,-14 13 63,1 0-48,13 13 1,-13-13-31,13 13 0,-13 0-1,13 0 1,-14-13-16,14 14 219</inkml:trace>
  <inkml:trace contextRef="#ctx0" brushRef="#br0" timeOffset="201590.57">24990 11734 0,'26'0'47,"1"0"-47,12 0 15,14 0-15,0 14 16,66 12 15,-106-26 1,1 53-1,-1 92 0,-13-118-15,0-14-1,0 0-15,-27-13 16,14 14-16,0-14 16,-13 13-1,-1 0-15,14-13 0,0 0 16,13 13-16,-14-13 15,14 13-15,-13-13 16,13 14 0,27-14 77,-1 0-93,-13 0 16,14 39-16,-14-39 16,0 14-1,0 12 1,-13-13 0,0 1-16,0 12 15,0-13-15,0 27 16,0-27-16,-26 27 15,26-27 1,-26 40-16,-1-40 16,27 14-1,-26-27-15,26 13 0,-14-13 16,14 13 0,-13-13-16,0 0 15,0 0 1,-1 0 15,1 0 0,13-13 32,0-14-63</inkml:trace>
  <inkml:trace contextRef="#ctx0" brushRef="#br0" timeOffset="202544.06">25757 11602 0,'0'0'16,"-53"159"0,27-93-1,-14 106 1,13-66-1,27-93 1,0 13 0,0 1-16,0-14 15,0 14 1,0-1 0,14 0-16,-1-12 15,0-1 16,0 0-15,1-13-16,-1 0 16,13 0-1,-12-13 1,-1-14 0,0 14-16,0-13 15,0-14 1,1 0-16,-14-26 15,0 27-15,0 12 16,0 14-16,0 0 16,-14 13 31,1 0 15,0 13-46,0-13-1,0 13 1,-1-13 0,14 13-1,-13-13-15</inkml:trace>
  <inkml:trace contextRef="#ctx0" brushRef="#br0" timeOffset="203761.31">25995 11853 0,'0'0'0,"-13"66"16,0-39-16,-1 13 15,14-14-15,-13 1 16,13 12-16,0-26 16,0 1-16,-13-1 15,13 13 1,-13-12-16,13 12 0,0 14 15,0-27-15,26 0 16,-13 14-16,14-14 16,-14 0-16,0-13 15,1 0 1,-1 0-16,0 0 16,0 0-16,14 0 15,-1 0-15,1-13 16,12-14-1,-25 14-15,-1-13 16,0-1-16,13-39 16,-26 40-16,14-1 15,-14 1-15,0-1 16,13 1 0,-13-14-1,13 14-15,-13-1 16,0 1-16,0 13 15,0-27-15,0 27 0,0-1 16,-13 14 0,13-13-16,-13 13 31,-1 0 31,1 0-46,0 0 0,0 0-1,0 0-15,-1 13 16,1-13 31,13 14-32,-13-14 1,0 0 0,-1 0-1,14 13 95</inkml:trace>
  <inkml:trace contextRef="#ctx0" brushRef="#br0" timeOffset="-211421.26">30467 10769 0,'0'13'47,"13"-13"-31,0 13-1,0-13-15,1 0 16,12 13-16,14 0 31,132 14-15,-14-14 31,-131-13-47,26 13 31,-14-13 0,-25 0-31,-1 14 31,-13-1-15,13-13 0,0 13 15</inkml:trace>
  <inkml:trace contextRef="#ctx0" brushRef="#br0" timeOffset="-210325.66">24606 12832 0,'0'14'47,"27"-14"-31,52 13-16,14-13 0,158 0 31,-39 13-16,-40-13-15,-27 13 16,-39-13 0,0 0-16,26 0 15,-106 0 1,1 0-16,-14 0 0</inkml:trace>
  <inkml:trace contextRef="#ctx0" brushRef="#br0" timeOffset="-209151.77">32980 10795 0,'13'0'47,"14"0"-47,-1 0 15,54-13 1,-54 13-16,53 0 16,146-53-1,-119 13 1,-26 27 15,-67 13-15,-13-13-1</inkml:trace>
  <inkml:trace contextRef="#ctx0" brushRef="#br0" timeOffset="-201928.57">14446 11205 0,'13'0'31,"27"0"-15,0 0-16,52 0 16,41 0-16,184 0 31,609 93 0,-661-67-31,1481 14 47,-1296-40-31,-344 0-1,26 0-15,-106 0 16,14 0-16,-14 0 16,1 0-16,-1 0 15,-12 0-15,-1-13 16</inkml:trace>
  <inkml:trace contextRef="#ctx0" brushRef="#br0" timeOffset="-194831.24">7739 15399 0,'13'0'141,"0"0"-141,1 0 15,52-13 16,13 13-15,-66 0 0,1 0-1,-1 0 1,0-14-16,27 14 16,-27 0-1,0 0-15,14 0 0,-1 0 16,1 0-16,12 0 15,1 0 1,-14 0-16,14 0 16,0 0-1,-1 0-15,14 0 0,27-13 16,-27 13-16,39-13 16,-52 13-16,26 0 15,-13-13-15,0 13 16,0 0-16,13 0 15,-13 0-15,0 0 16,39 0 0,-39 0-16,-13 0 15,0 0-15,-14 0 16,14 0-16,-14 0 16,27 0-1,119 13-15,-53 13 16,14-12-16,158 12 15,-146-26 1,-39 0-16,13 0 16,13 0-16,-66 0 15,-52 0-15,12 0 16</inkml:trace>
  <inkml:trace contextRef="#ctx0" brushRef="#br0" timeOffset="-183534.98">19381 11840 0,'0'13'31,"0"14"-31,26 277 31,-26 318 0,0-265 1,0-278-32,0 54 15,0 65 17,0-171-17,0-41 95,0-52-95,0 27-15,-13-28 16</inkml:trace>
  <inkml:trace contextRef="#ctx0" brushRef="#br0" timeOffset="-182677.76">19235 11642 0,'13'13'31,"93"66"-15,-27-39-1,1-27-15,-14 0 16,-26-13-16,-14 0 16,1 0-1,-14 0-15,0 0 47,0 0 62,-13 40-77,0 26-32,0 27 15,27 66 1,-14-54-16,0 41 16,0-40-1,-13-67-15,14 54 16,-1 39-16,0-52 15,0-1-15,1 27 16,-1-13-16,-13-1 0,0-65 16,0 26-16,0-1 15,0-25-15,0-1 16,0 14 0,0-13-16,0-14 15,0 0 1,0 0 31,-13 0-32,-14-13 1,-39 40 0,13-27-16,-40 1 0,-52-14 15</inkml:trace>
  <inkml:trace contextRef="#ctx0" brushRef="#br0" timeOffset="-182361.1">19182 13732 0,'-26'-13'0,"52"26"0,1-13 15,-1 0-15,0 13 16,1-13-16,-1 0 15,-12 0-15,12 0 16,27 0 0,-40 0-16,14 0 15,-41 0 95</inkml:trace>
  <inkml:trace contextRef="#ctx0" brushRef="#br0" timeOffset="-181419.09">14645 12991 0,'-27'0'0,"14"0"15,-14-13 1,27 0-16,0-1 78,-13 1-78,13 0 16,0 0-1,0-1 1,-13 14-16,13-13 16,0 26 15,0 1-15</inkml:trace>
  <inkml:trace contextRef="#ctx0" brushRef="#br0" timeOffset="-180577.34">14552 12912 0,'26'0'15,"-26"-14"1,27 14-16,-1-13 16,14 0-16,39 0 15,1 0-15,39-1 16,26 14-16,-79-13 16,265 0-1,-251 13-15,78-13 16,1-1-16,-13 1 15,-80 13-15,159-13 16,-93 13-16,53-13 16,-66 13-16,0-14 15,14 1-15,-67 13 16,-13 0-16,26 0 16,27 0-16,-40 0 15,-13 0-15,39 0 16,54 0-16,-53 0 15,12 0-15,14 0 16,-26 0-16,-53 0 16,-1 0-16,-25 0 15,25-13 1,54 13-16,-14 0 16,-26 0-16,27 0 15,12 0-15,-12 0 16,-54 0-16,14 0 15,-14 0-15,-13 0 0,27 0 16,0 0-16,-27 0 16,40 0-16,26 0 15,-26 0 1,-13 0-16,-14 0 16,-12 0-16,-1 0 0,13 0 31,1 0-16,12 0 1,-12 0-16,13-13 16,-1 13-16,-12-13 0,-14 13 15,-53-27 126</inkml:trace>
  <inkml:trace contextRef="#ctx0" brushRef="#br0" timeOffset="-179465.3">15028 12158 0,'0'0'0,"-13"0"16,-14-14-16,1 14 16,0 0-16,-14 0 15,0 0 1,0 0-16,-12 14 0,25-1 15,1 0-15,26 14 16,-14-27-16,14 13 16,0 0-1,0 0-15,0 0 16,0 1 0,14 12-1,12-13-15,40 40 16,-13-26-16,27 26 15,-28-14-15,-12-12 16,-27-27-16,1 13 16,-28-13 77,1 0-93,0 0 16,0 0-16,-1 0 16,-12 0-1,13 0-15,-14 0 16,1 0 0,-14 0-16,27 0 15,-14 13-15,14-13 16,0 0-16,-13 0 15,12 0 1,1 0-16,0 0 16,13-13 124</inkml:trace>
  <inkml:trace contextRef="#ctx0" brushRef="#br0" timeOffset="-179063.37">15094 12290 0,'14'0'0,"12"0"15,14 0 1,13 0-16,0 0 15,171 13 1,-210-13 0,12 0-16</inkml:trace>
  <inkml:trace contextRef="#ctx0" brushRef="#br0" timeOffset="-178677.9">15372 12422 0,'27'0'62,"-14"0"-62,13 0 16,1 0-16,-1 0 15,27 0 1,-26 0-16,12 0 16,1 0-16,0 0 0,-27 0 15</inkml:trace>
  <inkml:trace contextRef="#ctx0" brushRef="#br0" timeOffset="-178097.94">15875 12131 0,'0'27'31,"0"52"-15,13-39-16,-13-14 15,0 1-15,0-14 16,0 13 0,0-13-16,0 1 0,0-1 15,0 13 1,0-12-16,0-1 15,0 0 79,0 0-78,0 1-1,0-1 1</inkml:trace>
  <inkml:trace contextRef="#ctx0" brushRef="#br0" timeOffset="-176631.32">16073 12237 0,'13'0'46,"1"79"-30,-14-65 0,0 12-16,0-13 15,0 0 1,0 1-16,0-1 16,13-13 109,0-40-110,27 14-15,-14-1 16,-12 1-16,-1 26 15,13-27-15,-13 1 16,14 13-16,-27 0 16,26 13-16,1-27 15,-14 27 1,0-13-16,-13 26 94,14 14-79,-14 12 1,0-12-16,0-14 16,0 0-16,0 0 15,0 1 16,0-1 16,0 0-31,0-26 78,0 0-79,13-14-15,0 1 0,0 12 16,0-12-16,14 0 16,-27 12-1,13 1-15,0 0 16,-13 0-16,14 13 15,-14-14 1,13 14 0,-13-13 77,13 26-77,0 14-16,-13-1 16,14-12-16,-1-1 15,-13 0-15,13 0 16,-13 14 0,13-14-16,-13 0 0,13 0 15,-13 1-15,14-14 16</inkml:trace>
  <inkml:trace contextRef="#ctx0" brushRef="#br0" timeOffset="-175146.75">9207 13044 0,'0'-13'47,"0"0"78</inkml:trace>
  <inkml:trace contextRef="#ctx0" brushRef="#br0" timeOffset="-169487.3">14711 12846 0,'13'0'16,"13"0"0,14-14-16,26 14 15,146-53 48,79-26-48,-212 53 1,40-1-16,80-13 31,-40 1-15,52-1 0,-118 14-16,39-1 0,-105 27 15,52-13-15,53-14 16,-26 14-1,92-27-15,-26 14 32,-132 13-32,13 13 15,26 0-15,-12 0 16,25-13-16,54 13 16,-54-14-16,41 1 15,-14-13-15,26 12 16,-79 1-1,-26 13-15,39-13 16,146 0 0,-119 13-16,13-13 15,-26 13-15,52-14 16,-39 1-16,-13-13 16,-1 12-16,-26-12 15,-13-1 1,-26 27-16,13-13 15,-27 0-15,53 0 16,-13 13-16,-27-27 0,-12 27 16,-1 0-1,-13-13-15,-27 26 110</inkml:trace>
  <inkml:trace contextRef="#ctx0" brushRef="#br0" timeOffset="-168337.35">14618 13031 0,'0'0'0,"79"0"0,27 0 16,0 0-16,0 0 0,53 13 16,-120-13-16,94 13 15,-67 0-15,26-13 16,226 14 15,-186-1-31,-66-13 0,80 13 16,-67-13-1,1 13-15,-14-13 0,13 0 16,-52 0 0,39 0-16,13 14 0,53-14 15,-105 0 1,118 0-16,-39 13 15,79 0-15,-92 0 16,-67-13 0,80 13-16,-53-13 15,-13 0-15,39 0 16,40 14-16,-13 25 16,13-25-1,-13-1-15,132 13 16,-145-26-16,-27 14 15,-40-14-15,41 0 16,12 0-16,14 0 16,-54 0-16,67 0 15,-27 0-15,-12 0 16,-1 0 0,-13 0-16,-40 0 15,0 0-15,14 0 16,-14 0-16,0 0 15,0 0 1,0 0 62,14 0-62,-14 0-1</inkml:trace>
  <inkml:trace contextRef="#ctx0" brushRef="#br0" timeOffset="-167309.58">19725 12118 0,'0'-13'32,"13"13"14,26 0-46,14 0 16,0 0 0,13 0-16,27 0 0,0 0 15,-40-14 1,-14 14-16,-26 0 0,14 0 16,-14 0-1,0 0-15,1 0 16,12 0-16,14 0 0,-27 0 15,13 0 1,-12 0-16,-1 0 16</inkml:trace>
  <inkml:trace contextRef="#ctx0" brushRef="#br0" timeOffset="-166691.71">19725 12528 0,'13'0'31,"0"0"-16,0 0-15,0 0 16,14 13-16,118-13 31,14 0-15,-93 0 0,-26 0-16,-14 0 0,1 0 15,13 0 1,-27 0-16</inkml:trace>
  <inkml:trace contextRef="#ctx0" brushRef="#br0" timeOffset="-165147.28">19830 13256 0,'14'0'31,"-1"0"16,0 0-47,13 0 15,1 0-15,13 0 16,39 0-16,-13 0 16,-39 0-16,39 0 15,-53 0-15,0 0 16,0 0-16,1 0 15,-1 0-15,0 0 16,40 0 0,-40 0-16,14 0 15,-14 0 17,0 0 14,14 0-30,-14 0 0,0 0-16,0 0 140,1 0-124,-1 0 0,0 0-16,0 0 15,0 0-15,1 0 16,-1 0-16,0 0 15,0 0 48,1 0-47</inkml:trace>
  <inkml:trace contextRef="#ctx0" brushRef="#br0" timeOffset="-157646.97">14777 12898 0,'-13'14'406,"-14"-14"-218,14 0-172,0 0-16,-1 13 15,1-13 1,0 0-1,13 13 1,0 0 31,-13-13 312,26 0-15,-13 14-266,0-1-62,0 0-16,0 0 15,0 1 1,0-1 0</inkml:trace>
  <inkml:trace contextRef="#ctx0" brushRef="#br0" timeOffset="-152241.31">10676 12303 0,'-13'0'15,"-14"0"1,14 0 0,-14 0-16,1 13 15,-53 53 1,65 80 15,14-133-15,0 40 15,14-13-31,224 158 31,-132-118-31,52 12 32,-145-78-32,-13-1 15,0 0 1,0 0-1,0 0 1,-13 1 0,0-1-16,-27 0 15,1 0-15,-1-13 16,-39 27-16,-14-1 16,40-13-1,0 1-15,-26 12 16,66-26-16,-1 0 15,1 0-15,13 13 47,0-39 47,0 13-78</inkml:trace>
  <inkml:trace contextRef="#ctx0" brushRef="#br0" timeOffset="-151169.17">11006 12607 0,'0'0'0,"14"0"16,-1 0 0,40 0-1,-27 0 1,14 0-1,-27 0-15,0 0 0,14 0 16,-14 0 0,0 0-16,1 0 15</inkml:trace>
  <inkml:trace contextRef="#ctx0" brushRef="#br0" timeOffset="-150735.81">11099 12832 0,'27'0'78,"12"0"-78,1 0 16,26 0-16,0 0 15,-26 0-15,0 0 16,-1 0-16,14 0 0,-26 0 16,-14 0-1,13 0-15</inkml:trace>
  <inkml:trace contextRef="#ctx0" brushRef="#br0" timeOffset="-149229.3">11774 12607 0,'13'40'47,"-13"-13"-47,13-1 16,-13 0-16,27 1 15,-27-1-15,13-12 16,0-14-1,0 0 48,27 0-47,-27 0-1,14-14-15,-1 1 16,-13 0-16,14 0 15,-1-1-15,1 1 16,13-13-16,-14 13 16,14-1-16,-27 1 15,13 0-15,14-14 16,-27 27-16,0 0 16,1 0-1,-1-13-15,0 13 0,14-13 16,-14 13-16,13 0 0,-12 0 31,-1 0-15,0 13 15,13 14-31,-12-14 16,-1 0-16,-13 0 46,0 14-30,0-1 0,0-13-16,0 1 15,0-1 1,0 0 0,-13 0-1,-1 1-15,1-1 16,0 0-1,0-13-15,0 0 47,-1 0-31,1 0 0,0 0-1,0 0 1,-1 0-16,1-13 15,-40-40 1,40 53 0,-13-13-16,12-1 15,-12 1 1,26-13-16,-27 26 0,27-27 16,-13 27-16,13-13 15,-13 13-15,0 0 16,13-26-1,-27 26-15,27-14 0,-13 1 16,0 0 0,0 13-1,-1 0 32,1 0-31,-13 0-1,-27 0 1,40 13 0,-1-13-16,1 0 15,0 0 1,0 0 0,13 13 155</inkml:trace>
  <inkml:trace contextRef="#ctx0" brushRef="#br0" timeOffset="-147809.58">22542 13031 0,'-13'0'16,"0"0"0,0 0-16,-14 26 0,1 1 15,-1 39 1,1-13-16,13-14 16,-1 54-16,-12 0 15,13-14-15,-1-13 16,1-26-16,13 39 15,-13-26-15,0 40 16,0-54-16,13 1 16,0-13-1,0-14-15,-14 13 16,1-26 0,0 0-1,0 13 1,-1 1-16,1-14 15,0 0 1,0 13-16,-1-13 0,1 0 16,0 0-1,0 0-15,-14 0 16,-12-13 0,25-1-16,-12 1 0</inkml:trace>
  <inkml:trace contextRef="#ctx0" brushRef="#br0" timeOffset="-146751.39">21894 13666 0,'13'-14'31,"27"14"-31,0-13 16,-1 0 0,67-13-1,-79 12 1,-14 14-16,0 0 0,-13-13 16,13 13-1,-13-13 16,14 13-31,-1 0 32,0 0-17,0 0-15,14 0 16,-1 0-16,1-13 16,-14 13-16,0 0 15,0 0 188,1 0-156,-1 0-31,0 0-16,0 0 15,0 0-15,1 0 110,-1 0-95</inkml:trace>
  <inkml:trace contextRef="#ctx0" brushRef="#br0" timeOffset="-142163.02">21471 5662 0,'13'0'47,"0"0"-32,14 0-15,-1 0 16,239-26 31,-239 26-47,1 0 16,-14 0-16,0 0 15</inkml:trace>
  <inkml:trace contextRef="#ctx0" brushRef="#br0" timeOffset="-141424">17753 5622 0,'14'0'62,"12"-13"-46,14 13-16,-1-13 15,94 0 1,-41-1-16,14 1 16,-79 13-16,26-13 15,-27 13 1,0 0-16,-12 0 15</inkml:trace>
  <inkml:trace contextRef="#ctx0" brushRef="#br0" timeOffset="-129148.93">14830 13070 0,'0'-13'125</inkml:trace>
  <inkml:trace contextRef="#ctx0" brushRef="#br0" timeOffset="-128940.2">14803 12951 0</inkml:trace>
  <inkml:trace contextRef="#ctx0" brushRef="#br0" timeOffset="-122638.77">19275 11800 0,'0'0'0,"39"0"0,14 14 16,13-14-1,-26 0-15,-13 0 16,-14 0-16,0 0 31</inkml:trace>
  <inkml:trace contextRef="#ctx0" brushRef="#br0" timeOffset="-122060.83">19460 12634 0,'0'0'0,"0"13"32,0 0-17,0 1-15,13-1 16,-13 0-16,0 0 16,0 0 30,0 27-30,0 13 0,0-13-16,0-14 15,0 1-15,0-14 16,0 0 0,13 0-16</inkml:trace>
  <inkml:trace contextRef="#ctx0" brushRef="#br0" timeOffset="-120894.9">21484 14182 0,'13'0'0,"27"13"15,13-13-15,13 13 16,27 0-16,39-13 16,-79 14-16,106-14 15,-107 0 1,15 0 0,-1 0-1,-40 0-15,27 0 16,-40 0-16,1 0 15,-1 0 17,13 0-32,-13 0 15,1 0 1,12 0-16,-13 0 0,1 0 16,-1 0 15</inkml:trace>
  <inkml:trace contextRef="#ctx0" brushRef="#br0" timeOffset="-120300.98">22780 13732 0,'27'0'78,"26"0"-78,-13 0 16,26 0-16,0 0 15,0-13 1,0-1-16,-53 14 16</inkml:trace>
  <inkml:trace contextRef="#ctx0" brushRef="#br0" timeOffset="-119869.12">22675 13851 0,'0'13'31,"13"-13"-15,0 0-16,27 13 16,-1-13-16,14 0 15,14 0-15,-1 0 16,0 0-16,-40 0 16,1 0-16,-14 0 15</inkml:trace>
  <inkml:trace contextRef="#ctx0" brushRef="#br0" timeOffset="-117318.42">23971 13375 0,'0'13'63,"0"0"-63,0 14 15,0 12-15,0 1 16,0 13 0,0 0-16,-13 39 15,13-52 1,0-13-16,0 12 0,0 14 15,0-26-15,0 12 16,0 1-16,0-14 16,0 1-16,0-1 15,0 1-15,0-1 16,0 14-16,0-27 16,0 0-1,0 1-15,0-1 16,0 0-16,0-26 78,0-14-62</inkml:trace>
  <inkml:trace contextRef="#ctx0" brushRef="#br0" timeOffset="-116269.2">24236 13772 0,'0'26'47,"13"-13"-47,-13 0 16,0 14-1,0-1-15,0 1 16,0-1-16,0 1 16,0-14-16,0 13 15,13-39 48,0-40-48,-13 0-15,27 0 16,-1-13-16,-13 27 16,1-1-16,12 13 15,-13 1-15,1 0 16,-1 12-16,13-12 15,-12 13 1,-1 13-16,-13-14 16,13 28 31,0 39-47,0 13 15,1-40-15,-14 40 16,0-26-16,0-14 15,0 1-15,0-14 16,0 0 15,13-13 1,0-26-1,0-14-16,27 1-15,13-41 16,-13 40-16,-1 14 16,28-40-1,-28 39-15,-26 14 16,1 0-16,-1 13 16,-13 13 46,13 14-46,0 39-16,-13-13 15,14-40-15,-14 53 0,0-26 16,13 13-16,0 0 16,-13-14-1,13-12-15,0 12 16,-13-12-16,0-1 15,14-12-15,-1-1 0,-13 0 16</inkml:trace>
  <inkml:trace contextRef="#ctx0" brushRef="#br0" timeOffset="-115400.49">25995 14552 0,'0'13'15,"13"1"-15,27 12 16,53 14 0,-40-27-16,-1 0 15,107 0 1,13 1-16,-26-1 0,-54-13 16,80 13-1,-145-13-15</inkml:trace>
  <inkml:trace contextRef="#ctx0" brushRef="#br0" timeOffset="-115081.83">26696 14870 0,'0'0'0,"-26"105"15,26-65-15,-27 13 16,14 26-16,-13-39 16,-1 26-16,27 0 15,-13 1-15,-13 38 16,-14 41-16,27-40 16,-1 52-16,1-91 15,13-28-15,0-25 16</inkml:trace>
  <inkml:trace contextRef="#ctx0" brushRef="#br0" timeOffset="-114480.43">26220 15386 0,'0'0'0,"-13"13"0,-14 26 16,14-12-1,-13-1-15,12 27 16,1-13-16,0 0 0,0-14 16,13 14-1,0-14-15,0 27 0,0-26 16,0 39 0,39 26-16,14-12 0,-13-27 15,26-14 1,-13-12-16,13-27 0,-39 0 15,65-40-15,-12-13 16,39-53-16,-40 27 16,-13 13-16,-26 13 15,-14 0 1,-12 0-16,-1-53 0,-13 80 16,0-14-1,0 0-15,0 27 0,0 0 16,-13 0-16,-1 0 15,-12 13-15,-40-14 16,53 14-16,-106-13 16,26 13-16,14 0 15,-14 0-15,66 0 16,-52 13 0,53 1-16,12-1 15,-12 13-15,26-13 16,-13 1-1,-14-1-15,1 53 0,13-53 16,-27 27 0,-13 26-16</inkml:trace>
  <inkml:trace contextRef="#ctx0" brushRef="#br0" timeOffset="-114007.18">25320 16457 0,'0'0'0,"40"13"0,0-13 16,0 14-16,39-14 15,13 0-15,41-27 16,-54 27 0,40-26-16,-66 26 0,53-14 15,0 14 1,0 0-16,-14 0 0,41 0 16,-28 0-1,67 0-15,-132 0 16,0-13-16,-14 0 15,1 0-15,-1 13 16,1-14-16,-14 14 16,-13-13-16,13 13 15,0 0 48</inkml:trace>
  <inkml:trace contextRef="#ctx0" brushRef="#br0" timeOffset="-113444.16">26564 15941 0,'-13'0'16,"13"13"-16,-13 40 16,-14 27-16,27-27 15,-13-14-15,0 14 16,-1 13-16,14-39 16,0 39-1,0-53 1,0-26 46,27-14-46,-1 1-16,40-14 16</inkml:trace>
  <inkml:trace contextRef="#ctx0" brushRef="#br0" timeOffset="-113065.67">27424 15677 0,'0'0'0,"159"-14"15,-93 14 1,26 0-16,67 0 0,-119 0 15,13 0 1,13-13-16,-53 0 0,-13 0 16</inkml:trace>
  <inkml:trace contextRef="#ctx0" brushRef="#br0" timeOffset="-112739.54">27503 15941 0,'13'0'0,"14"0"16,-1 0-16,14 0 16,0 0-16,26 13 15,53-13-15,-13 0 16,-27 0-16,-26 0 16,-26 0-16,-14 0 15,0 0 1,0 0-16,0 0 31,1 0-31,-1 0 16</inkml:trace>
  <inkml:trace contextRef="#ctx0" brushRef="#br0" timeOffset="-111883.29">29038 15094 0,'0'27'47,"13"13"-47,-13 13 16,13-14-16,-13 41 15,0-14 1,0 13-16,0-26 0,0-13 16,0 26-1,0 26-15,0-39 0,0 0 16,0 0 0,0 0-16,0-13 0,0 0 15,0-27 1,0 13-16,0-13 15,0 1 1,0 12 0,0 1-1,0-14-15,0 0 16,0 13-16,0-12 16</inkml:trace>
  <inkml:trace contextRef="#ctx0" brushRef="#br0" timeOffset="-109573.92">30797 15042 0,'0'26'16,"0"14"-16,0-1 15,0 1-15,0-13 16,0 39 0,0-13-16,0 0 0,0-1 15,0-12-15,0 13 16,0 26 0,0-52-1,0-1-15,0-12 16,0-1-16,0 0 15,0 0-15,0 0 16</inkml:trace>
  <inkml:trace contextRef="#ctx0" brushRef="#br0" timeOffset="-108863.33">31102 15346 0,'0'13'47,"0"27"-47,0-1 15,0 14 1,13-39-16,-13 12 15,13-13-15,0 1 16,-13-1-16,14-13 16,12 0-1,0-13 1,1-14-16,-14 14 16,14-27-16,12 0 15,-26 27-15,1-26 16,-14 12-1,0-13-15,0-13 16,0 14-16,-27-27 16,27 39-1,-13 14-15,0 0 0,13-1 16,-13 14 0,13-13-16,-14 13 15,1 0 1,0 0-16,0 0 15,-40 13-15,26 14 16,14-1-16,-13 1 16,12-1-16,1-12 15,0 12 1,13 0-16,0 14 16,0-27-16,-13 14 15,13-14-15,0 14 16,0-14-16,0 0 15,0 13 1,13-12-16,27-1 16</inkml:trace>
  <inkml:trace contextRef="#ctx0" brushRef="#br0" timeOffset="-107743.29">31657 15319 0,'13'14'16,"-13"12"-16,14 1 15,-14-14-15,0 0 16,0 0-16,0 0 16,0 1-16,13-14 15,-13 13 1,0 0-16,13-13 62,0 0-62,1 0 16,39 0 0,-14 0-16,1-13 0,-14-14 15,40 1-15,-13-14 16,-26 27-1,-1-13-15,-12-1 16,-1-13-16,-13 14 0,13 0 16,-5609-1-1,11205 1-15,-5609-14 16,0 27 0,0-1-16,0-12 0,0 13 15,0 0 1,-13-1-16,0 1 0,0 13 31,13-13-15,-27 13-16,14 0 15,-14 0 1,1 0-16,-40 0 16,53 0-1,-1 0-15,-12 0 16,13 13-16,-14 14 15,1-1-15,13-13 16,-1 14-16,1-27 16,0 26-16,13-13 15,-13-13 1,13 14 31,0-1-32,0 0-15,0 0 16,0 1-16,0 12 16,0-13-16,0 0 31,0 1-15,0-1 30,0 0 79</inkml:trace>
  <inkml:trace contextRef="#ctx0" brushRef="#br0" timeOffset="-96503.61">23429 13864 0,'13'0'78,"0"0"-62,0 0-16,1 0 16,65 0-1,-39 0-15,52 0 32,14 0 14</inkml:trace>
  <inkml:trace contextRef="#ctx0" brushRef="#br0" timeOffset="-90759.23">15200 12435 0,'13'-13'63,"1"13"-48,-1 0 1,13-13 31,-12 13-32,-1 0 1,0 0 15,0 0-15,0 0 0,1 0 15,-1 0 0,0 0-15,0 0-1,1 0 1,-1 0 0,0 0 93,0 0 172</inkml:trace>
  <inkml:trace contextRef="#ctx0" brushRef="#br0" timeOffset="-80951.6">14816 12951 0,'-13'0'16,"0"0"15,13 14-15,-13-1-1,13 0 1,-13-13-1,-1 0 189,1 0-173,13-13 63,0 0-79,0-1-15,0 1 578,0 0-546,-13 13 61,0 0-61,-1 13-32,14 0 0,-13-13 31,13 14-16,0-28 32,0 1-31,0 0 0,0 0 30</inkml:trace>
  <inkml:trace contextRef="#ctx0" brushRef="#br0" timeOffset="-78989.28">14777 12965 0</inkml:trace>
  <inkml:trace contextRef="#ctx0" brushRef="#br0" timeOffset="-62647.7">10041 13481 0,'0'0'0,"13"0"32,0 0-17,14 0-15,-14 0 16,13 0-16,93 0 16,212 0 15,-265 0-31,463 0 15,450 0 32,-529-14-15,-370 14-1,-67 0-31,0 0 0,0 0 31</inkml:trace>
  <inkml:trace contextRef="#ctx0" brushRef="#br0" timeOffset="-60059.07">14750 12766 0,'14'0'63,"12"0"-63,14 0 15,-27 0-15,13-13 16,1 0-16,-1 13 16,14 0-16,26 0 15,-26 0-15,132 0 16,-53 0 15,-53 0-31,-13 13 16,-13-13-16,13 13 15,-1-13-15,15 0 16,-1 13-16,-13-13 16,-14 14-16,-12-14 15,-1 0-15,1 0 16,12 0-16,-12 0 15,26 0-15,13 0 16,-40 13-16,27-13 16,53 0-16,-40 0 15,-13 0-15,-26 0 16,12 0-16,-25 0 16,12 0-16,27 0 15,-40 0-15,0 0 16,1 0 15</inkml:trace>
  <inkml:trace contextRef="#ctx0" brushRef="#br0" timeOffset="-58785.45">14803 12859 0,'0'0'0,"-13"13"16,0-13-1</inkml:trace>
  <inkml:trace contextRef="#ctx0" brushRef="#br0" timeOffset="-57943.68">11046 13507 0,'13'0'47,"40"-13"-47,27 0 16,-27-1-16,52 14 16,-38 0-16,38 0 31,-65 0-31,-27 0 15</inkml:trace>
  <inkml:trace contextRef="#ctx0" brushRef="#br0" timeOffset="-45515.52">15213 11814 0,'-13'26'78,"0"1"-62,13-14-16,0 13 16,-13-13-1,13 14-15,-14-14 16,14 0-16,0 1 15,0 12 1,0 1-16,-13-14 16,13 0-16,0 0 15,-13-13-15,13 13 110</inkml:trace>
  <inkml:trace contextRef="#ctx0" brushRef="#br0" timeOffset="-44125.2">14658 12951 0,'0'14'109,"0"-1"-93</inkml:trace>
  <inkml:trace contextRef="#ctx0" brushRef="#br0" timeOffset="-41005.97">15743 12277 0,'13'0'328,"0"0"-312,0 0 31,-26 0 250,0 0-204,0-14-30,-1 14-47,14-13-16,-13 13 15,0 0 173,0 0-157,-1 0-31,14-13 62,-13 13-46,0 0 78,26 0 109,0 0-125,1 0-62,-1 0-1,0 0 17,0 0 14,1 0-30,-14-13 15</inkml:trace>
  <inkml:trace contextRef="#ctx0" brushRef="#br0" timeOffset="-20679.03">9922 12819 0,'0'0'0,"0"27"16,0 12-16,0 41 16,0-27-16,13-1 15,0-12-15,0-13 16,40 52 15,-39-79-31,12 26 0,0 1 16,345 171 15,317-65 16,-516-200-31,-106 28-1,53-67 1,-66 53-1,-27 0-15,40-185 16,-52 106 0,-1-80-16,-13 80 15,0 13-15,0 0 16,0 26-16,-13 14 16,-14-40-1,-39-40-15,40 93 16,-27-14-16,0 14 15,-13 0-15,39 53 16,-26-14-16,27 1 16,13 13-16,-1 13 15,-12 0-15,-53 0 16,12 0 0,41 0-16,-27 0 15,13 0-15,-26 13 16,13 13-16,-13 1 0,13-1 15,14-13-15,12 1 16,14-1 0,-14 13-16,14-12 15,0 12 1,13 1-16,0-1 16,0-13-16</inkml:trace>
  <inkml:trace contextRef="#ctx0" brushRef="#br0" timeOffset="-19245.82">14658 12859 0,'0'13'109,"0"0"-93,0 0-16,0 1 15,13-14 1,-13 13 0,13-13 109,0 0-125,-13-13 15</inkml:trace>
  <inkml:trace contextRef="#ctx0" brushRef="#br0" timeOffset="-16867.61">14645 12872 0,'0'0'0,"-14"0"31,1 13-15,13 0 15,0 1 32,0-1-48,0 0 1,0 0-16,0 1 16,0-1-1,0 0 1,0 0 0,0 1-1,13-28 63,-13-12-78,0 13 16,0-14 0,0 14-1,0 0 1,0 26 109,0 0-94</inkml:trace>
  <inkml:trace contextRef="#ctx0" brushRef="#br0" timeOffset="-13385.1">14221 12224 0,'0'0'0,"-13"53"0,13-14 16,0 1-16,0 13 16,0-13-16,0 52 31,26 120-15,1-172-1,-14 13-15,0-40 16,14 0-1,-27 0-15,119 40 32,225-13-1,66-93 16,172-13-32,-410 53 1,-40-1-16,-13 1 16,27 0-16,-67-14 15,-39 14-15,26 0 16,13 0-16,-12-1 16,52-12-16,-80 13 15,14-14 1,27-12-16,-67 12 15,13 14-15,-12-14 16,-14 1-16,13 26 16,-13-26-16,0-1 15,0-13-15,0-13 16,0 27-16,0-67 16,-13 27-16,-14 0 15,14 26-15,0-12 16,-80-68-16,27 68 15,-27-1 1,27 0-16,-93-27 0,-26 1 16,106 53-1,-106-27-15,26 0 0,40 26 16,-119 1 0,145-1-16,-52 27 15,39 0-15,0 0 16,26 0-16,41 14 15,26-1-15,-14 26 16,14-12 0,0-14-16,13 14 0,-14-27 15,1 13 1,13 0-16,0 0 0,-13-13 16,13 14-1,0-1 32,-13-13-31,13 13-1,0 0 17,-14-13 77,1 0-93,0 13-1,0 1-15,0-1 16,-14 0-16,1 14 15,12-14-15,1 0 16,-13 27-16,-1-27 16,-12 66-1,25-39-15,1 13 16,0-27-16,13 14 16,0 0-16,0-27 15,0 0 1,-13 0-16,13 1 31,0-1-15</inkml:trace>
  <inkml:trace contextRef="#ctx0" brushRef="#br0" timeOffset="-12249.12">10715 11642 0,'0'0'0,"-92"39"16,39 14-16,13 13 16,-39 80-1,13-27 16,39-53-31,-26 53 16,14-53-16,-1-13 16,0 27-16,27-54 15,0 53-15,-27 54 16,40-80 0,0 13-16,0-13 15,0 66-15,27-66 16,12 26-16,-12-13 15,12-26-15,-12-14 0,-1 1 16,1-14 0,12 27-16,28-14 0,25 1 15,1-1 1,79 14-16,92-14 16,-105-12-1,0-14-15,-14 0 16,-78 0-16,91 0 15,1 0-15,-80 0 16,80-14-16,-66-12 0,-40 13 16,13-14-1,26-39-15,-52 40 0,40-41 16,-28 1 0,-25 40-16,-1-27 0,1 26 15,-14-12 1,0-14-16,-13-27 0,0 1 15,0 0-15,0-14 16,-26 0-16,-1 27 16,1-40-16,-14 67 15,14-14 1,13 40-16,-1-1 16,-12-25-16,-14-1 15,27 27-15,-80-40 16,1 13-1,-133-92-15,132 92 16,-105-52-16,105 65 16,40 1-16,-79-27 15,53 13-15,-1 27 16,-12-40 0,52 53-16,27-13 15,-14 13 1</inkml:trace>
  <inkml:trace contextRef="#ctx0" brushRef="#br0" timeOffset="-6171.91">21590 14221 0,'13'0'46,"14"0"-30,52 0 0,-39 0-16,370 14 31,331 39 0,-384-27-31,489 14 31,-488 13 1,-81-27-32,-91 0 15,-54-26-15,-26 0 16,26 0-16,-26 0 16,26 0-1,-39 0-15,-40 0 0,0 0 16,-27 0-16,0 0 15,-12 0 1,-1 0-16,13 14 16,-12-14-16,-1 0 78,0 0-47,-13-14-15,13 14 15,-13-13-15</inkml:trace>
  <inkml:trace contextRef="#ctx0" brushRef="#br0" timeOffset="-4625.52">25373 16351 0,'27'0'16,"-1"0"0,1 0-16,-27 13 15,26-13 1,-13 14-16,27-14 15,0 0-15,-14 13 0,67 0 16,-1 14 0,133 12-16,-185-39 15,39 14-15,40-1 16,-26-13-16,13 13 16,53-13-1,-80 0-15,67 0 0,-14 0 16,-66 0-1,93 0-15,-80 0 16,106 0-16,-39 0 16,-54 0-16,67 0 15,0 13-15,-27 0 16,67-13 0,-1 27-16,318 26 0,-251-40 15,132 14 1,-1-27-16,-224 0 15,199 0-15,-212 0 16,52 0-16,-26 0 16,133 0-16,-146 0 0,40 0 15,-40 0 1,145 0-16,-224 0 16,-40 0-1,-27 0-15,0-14 0</inkml:trace>
  <inkml:trace contextRef="#ctx0" brushRef="#br0" timeOffset="-1089.91">30427 16034 0,'0'0'0,"26"13"0,41 0 15,276 14 1,-263-27-1,65 0-15,-26 0 16,40-27-16,-132 14 16,171-13-1,-66-14-15,-26 13 16,66 1 0,-13-1-16,-66 14 15,-41 0-15,1 0 16,-13 0-16,-13-1 15,-1 1-15,-13 13 16,-13-13-16,13 13 16,-13-13-16,14 13 0,-1-27 15,0 1 1,0 12-16,-13-25 16,14 12-16,-1 1 15,-13-1-15,0 1 16,0 0-16,0-14 15,0-40-15,0 54 16,-40-106-16,40 79 16,-13 0-1,-14 13-15,14 0 0,-26 1 16,-14-14 0,13 13-16,-26 0 0,-27-26 15,27 27 1,13 12-16,-53-12 0,40 25 15,0 1-15,-13 0 16,-14 0 0,-39 13-16,26-14 15,0 14 1,-92 0-16,118 0 16,27 0-1,0 0-15,-13 14 16,0-1-1,26 0-15,-92 14 16,79-14-16,14 0 16,-28 0-1,28 14-15,12-27 16,14 13-16,-13 0 16,-14 27-16,13-14 15,-12 14 1,25-14-16,-12 14 15,-14 26-15,27-39 16,0 12-16,-14 54 16,27 0-16,0-40 15,0 39 1,0-39-16,0-13 16,0-1-16,14 1 15,-14-13-15,26 12 16,14 14-1,-27-13-15,27-27 0,-14 40 16,1-40-16,26 27 16,-40-27-1,13-13-15,1 13 16,-1 1-16,-13-1 16,27-13-16,-27 13 15,1-13-15,12 0 16,-13 13-16,14-13 15,-14 0-15,13 0 16,-12 0-16,-1 0 16,0 0-16,13 0 0,1 0 31,-1 0-31,-12-13 16,12 13-1,-13 0 1,-13-13-16</inkml:trace>
  <inkml:trace contextRef="#ctx0" brushRef="#br0" timeOffset="2704.95">28469 15729 0,'13'0'140,"0"0"-140,1 0 16,-1 0-16,132 0 47,-118 0-47,79 0 31,-67 0 0,-25 0-31,12 0 32</inkml:trace>
  <inkml:trace contextRef="#ctx0" brushRef="#br0" timeOffset="3684.87">29316 16034 0,'13'0'125,"0"0"-47,-13 13-62</inkml:trace>
</inkml:ink>
</file>

<file path=ppt/ink/ink2.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2:07.284"/>
    </inkml:context>
    <inkml:brush xml:id="br0">
      <inkml:brushProperty name="width" value="0.05292" units="cm"/>
      <inkml:brushProperty name="height" value="0.05292" units="cm"/>
      <inkml:brushProperty name="color" value="#FF0000"/>
    </inkml:brush>
  </inkml:definitions>
  <inkml:trace contextRef="#ctx0" brushRef="#br0">3757 11959 0,'0'-13'16,"26"13"93,-12 0-93,105 0 0,0-40-1,-93 40-15,14 0 16,132-39-16,-80 25 16,80 1-1,40 0 16,-172 0-31,66 13 16,-27-14-16,53 1 16,-79 13-1,13-13-15,14 0 16,-14 13-16,-13-13 16,0 13-1,39 0-15,-39 0 16,13 0-16,27 0 0,-14 0 15,-52 0 1,39-14-16,79 14 16,-78 0-16,78 0 15,-52 0-15,26 0 16,-13 0-16,26 0 16,-39 14-1,26-14-15,0 13 0,-27 0 16,-12 0-1,-1 0-15,-13-13 16,80 27-16,-40-14 16,-40 0-16,92 1 15,-12 12-15,-27-26 16,40 13 0,-14 0-16,-39 1 0,40-1 15,-27-13 1,39 13-16,41-13 15,-40 13-15,26-13 16,146 0 0,-226 0-16,54 0 15,66 0 1,-53 0-16,-13 0 0,-93 0 16,93 0-1,52 0-15,-145 0 16,120 14-1,-80-14-15,118 0 16,-144 0-16,-27 0 16,119 0-1,-119 0-15,26 0 16,-53 0-16,67 0 16,105 0-16,-78 0 15,-15 0-15,41-14 16,52-12-16,-132 13 15,27-1 1,225-38-16,-226 38 16,1 14-16,-1 0 15,-65-13-15,26 13 16,-27-13-16,1 13 16,-1-13-1,-13 13-15,1 0 16</inkml:trace>
  <inkml:trace contextRef="#ctx0" brushRef="#br0" timeOffset="35896.01">25876 13004 0,'13'0'47,"-13"14"-31,0-1-16,0 0 15,0 27 17,0-27-17,0 0 1,-13 0-16,13 14 47,0-14-47,0 0 31,0 0 16</inkml:trace>
  <inkml:trace contextRef="#ctx0" brushRef="#br0" timeOffset="37409.98">25678 6720 0,'0'27'109,"0"13"-93,-14-14-16,14 14 16,0-14-16,0 1 15,0-1 1,0-13-16,0 1 16,0-1-1,0 0-15,0 13 16,0-12 15</inkml:trace>
  <inkml:trace contextRef="#ctx0" brushRef="#br0" timeOffset="41936.58">20823 10980 0,'0'27'63,"0"12"-63,0 1 15,66 383 32,-53-343-47,-13-14 16,13 53-16,-13-93 15,0 93-15,0-26 16,0 39-16,0 106 16,13-118-1,-13-15-15,0-25 0,14 12 16,-14-65-1,0 26-15,0-27 16,0 40-16,-5596-26 16,11192-13-1,-5596 25-15,0 1 16,0-13 0,0 0-16,0 52 15,0-65 1,0-14 31,-14-26 125,14 0-157,0-1-15</inkml:trace>
  <inkml:trace contextRef="#ctx0" brushRef="#br0" timeOffset="42900.05">21590 10107 0,'13'0'63,"40"13"-48,13 14-15,27-14 16,92 53-1,331 14-15,-318-54 16,40-13-16,133 0 16,26-13-16,-93 27 15,-132-27-15,172 13 16,145 0 0,-277-13-16,-93 0 15,66 0 1,-132 0-16,-40 0 15</inkml:trace>
  <inkml:trace contextRef="#ctx0" brushRef="#br0" timeOffset="45866.67">25850 13018 0,'13'0'78,"-13"13"-62,13 0-16,-13 0 16,0 14-1,0-14 1,0 0-1,0 0-15,0 1 16,0-1 0,0 0-16,0 0 15,0 0-15,13 14 16,-13-14 0,0 0-16,0 1 15,0-1 1,0 0-16</inkml:trace>
  <inkml:trace contextRef="#ctx0" brushRef="#br0" timeOffset="53549.51">25903 12991 0,'-14'13'47,"1"1"-32,13-1-15,-13 13 16,13 1 15,-27 78 0,27-65 1</inkml:trace>
  <inkml:trace contextRef="#ctx0" brushRef="#br0" timeOffset="54948.3">25744 6615 0,'0'13'62,"0"13"-31,0 1-15,-13-14-16,-1 0 16,1 14-16,13-14 0,0 0 15,-13 0 1,0 1-16,13-1 16,0 13-16,-14 1 15,14-14-15,0 0 16,-13 0-1,13 1 1</inkml:trace>
  <inkml:trace contextRef="#ctx0" brushRef="#br0" timeOffset="59031.28">21021 10200 0,'0'-14'0,"13"14"16,0 0-16,14 0 15,13 0-15,-1 0 16,279 14 0,370 39 15,-582-40-31,621-13 31,80-53 16,-780 53-47,65-27 16,-79 14-1,1 13 1,12-13 15,-13 13-15,14 0-16,12-13 15,-12 13 1,-1 0-16,1 0 16,13 0-16,-1 0 15,1 0-15,39 0 16,54 0-1,-67 0-15,26 0 0,-65 0 16,-14 0-16,0 0 16</inkml:trace>
  <inkml:trace contextRef="#ctx0" brushRef="#br0" timeOffset="60631.53">23971 13507 0,'0'-13'31,"27"13"-15,105-13 0,-13-1-16,53 14 0,92-13 31,213-27-16,-239 27-15,79-13 16,-118 12 0,-173 1-1,-13 13-15,1 0 16,-1 0-16,0 0 31,0 0-31,-13-13 16,14 13-1,-1 0-15,0 0 16,0 0 0,1 0-1,-1 0 1,0 0-16,13 0 16,27 0-16,0 0 15,13 0 1,-13 0-16,0 0 0,0 0 15,-13 0-15,-27 0 16,0 0-16,-13-13 16</inkml:trace>
</inkml:ink>
</file>

<file path=ppt/ink/ink3.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3:11.830"/>
    </inkml:context>
    <inkml:brush xml:id="br0">
      <inkml:brushProperty name="width" value="0.05292" units="cm"/>
      <inkml:brushProperty name="height" value="0.05292" units="cm"/>
      <inkml:brushProperty name="color" value="#FF0000"/>
    </inkml:brush>
  </inkml:definitions>
  <inkml:trace contextRef="#ctx0" brushRef="#br0">13957 10742 0,'26'13'78,"1"1"-78,12 12 16,173 27-1,-53 0 1,-80-40 0,80 14-16,171 12 0,-158-26 15,53 1 1,106-14-16,13 13 15,-119 0 1,119-13-16,-132 27 16,-40-27-16,92 0 15,27 0 1,-132 0-16,-93 0 16,119 0-1,-105 0-15,-1 0 16,-13 0-1,146 0-15,-106 0 16,-14 0-16,54-14 16,-54 1-16,-25 13 15,25-13-15,-26 13 0,14-13 16,12 13 0,-26 0-16,14 0 15,-14 0-15,-13 0 16,0 0-16,0 0 15,13 0 1,-26 0-16,-1 0 16,1 0-16,-27 0 15,0 0-15,1 0 16</inkml:trace>
  <inkml:trace contextRef="#ctx0" brushRef="#br0" timeOffset="1097.57">16616 9088 0,'0'0'0,"13"27"16,13-14-16,1 14 16,-1-14-16,27 13 15,-13 1-15,39-1 16,133 40 0,-146-66-16,93 40 15,-93-27-15,93 0 16,-40 1-16,-66-14 15,66 13 1,53 0-16,-106 0 16,-26-13-16,-1 0 15,-26 0-15,14 0 16</inkml:trace>
  <inkml:trace contextRef="#ctx0" brushRef="#br0" timeOffset="1622.2">17277 11179 0,'27'0'109,"-1"0"-109,14 0 16</inkml:trace>
  <inkml:trace contextRef="#ctx0" brushRef="#br0" timeOffset="2881.86">17687 11139 0,'27'-13'15,"-1"-1"1,1 1-16,12 13 15,-12-26-15,26 13 16,13-27-16,-27 27 16,14-14-1,14-12-15,-41 12 16,27-13 0,13-39-16,-26 39 15,-14-13 1,-26 40-16,40-53 15,-27 40 1,-13-14-16,13 0 16,-13-26-16,0 40 15,0-14-15,0 0 16,0 27-16,0 0 16,0 0-1,0-1 1,0-12-1,-13 26-15,13-13 16,-13-1-16,0 1 16,-14-13-1,14 12-15,0 14 16,-14-13 0,1 0-16,-14 0 15,0 0 1,-39-27-16,0 13 15,39 14-15,-119-40 16,106 40 0,27 0-16,-27 13 15,13-13-15,14-1 16,13 14-16,-14-13 16,-13 13-1,27 0-15,0 0 16,-13 0-1,12 0-15,-12 0 16,-1 0 0,1 0-16,-1 0 15,14 13-15,-40 1 16,14 25 0,-1-26-16,27 14 15,0-27-15,-14 26 16,14 1-16,-14-1 15,14 1-15,0-1 16,0-13-16,-1 14 16,1 13-16,13-14 15,-13 14 1,13-1-16,-13 28 16,13-28-1,-13 1-15,13 39 16,0-52-1,0-14-15,0 13 16,13-12-16,0-1 16,-13 0-1,26 0-15,-12 14 16,12-27 0,-13 26-16,14-26 15,-14 14 1,0-1-16,1-13 0,-1 13 15,0 0 1,0-13-16,0 13 0,14 1 16,-1-14-16,-12 26 15,38-13 1,-38 1-16,-1-14 16,0 13-1,0-13-15,1 0 47,-1 0-16,0 0 1,0 0-17</inkml:trace>
</inkml:ink>
</file>

<file path=ppt/ink/ink4.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3:57.542"/>
    </inkml:context>
    <inkml:brush xml:id="br0">
      <inkml:brushProperty name="width" value="0.05292" units="cm"/>
      <inkml:brushProperty name="height" value="0.05292" units="cm"/>
      <inkml:brushProperty name="color" value="#FF0000"/>
    </inkml:brush>
  </inkml:definitions>
  <inkml:trace contextRef="#ctx0" brushRef="#br0">19420 12713 0,'0'27'63,"0"-1"-48,0-13-15,0 54 32,0 12-17,0 53 32,0-105-47,0 26 31,0-40 219,0 0-250,0 0 16,0 0 0,0 1 77</inkml:trace>
  <inkml:trace contextRef="#ctx0" brushRef="#br0" timeOffset="1846.59">25320 13454 0,'0'13'125,"0"14"-109,0-1-16,0-13 16,0 54-1,0-41-15,0 0 16,0 1-1,0 13 1,0 26-16,0-27 16,0-12-16,0 26 15,0-27-15,0-12 16,0-1-16,0 26 16,0 1-1,0-13-15,0 26 16,0-14-1,0 1-15,0-27 16,-13 27-16,13-14 16,0-12-16,0-1 15,0 0-15,0 0 32</inkml:trace>
  <inkml:trace contextRef="#ctx0" brushRef="#br0" timeOffset="5350.31">19420 12647 0,'0'0'0,"0"13"0,0 1 0,-13 12 16,-13 14 0,12-1-1,1 28 1,13-41-16,-13 14 16,13-14-1,-13 1-15,13-1 16,0 1-16,0-14 15,0 13-15,0-13 16,0 14-16,-14-14 0,14 0 16,0 1-1,0-1-15,0 0 32</inkml:trace>
  <inkml:trace contextRef="#ctx0" brushRef="#br0" timeOffset="7120.13">19936 13335 0,'0'0'0,"0"13"234,0 0-218,0 1 0,0-1-1,0 0 17,13-13 139,-13-13-155,0 0 0,0-1-1,0 1 1</inkml:trace>
  <inkml:trace contextRef="#ctx0" brushRef="#br0" timeOffset="8349.52">18481 13282 0,'0'13'62,"0"1"-46,0-1-1,0 0 1,0 0-16,13-26 109,0 0-93,-13 0 15,-13 13 125,13 13-109</inkml:trace>
  <inkml:trace contextRef="#ctx0" brushRef="#br0" timeOffset="12603.57">19738 12674 0,'0'13'47,"0"0"-31,13 13 0,0 1 30,-13-14-14,0 14-17,0-1-15,0 1 16,0-14-16,0 26 16,0-12-16,0 13 15,0-14 1,0 1-16,0-1 0,0-13 15,0 0 1,0 40-16,0-26 16,0-14-16,0 0 15,0 0-15,0 1 16,0-1 0,-13 13-1,13-12 1,0-1-1</inkml:trace>
  <inkml:trace contextRef="#ctx0" brushRef="#br0" timeOffset="13530.09">19725 12634 0,'0'13'78,"0"0"-78,0 1 16,-27 25-16,27-26 15,-13 1-15,13 12 16,-13 1-16,-1-1 31,14-13-31,-13-13 16,13 14 0,0-1-16,-13 0 15</inkml:trace>
  <inkml:trace contextRef="#ctx0" brushRef="#br0" timeOffset="14311.03">19698 12660 0,'0'0'0,"13"14"47,1-1-31,-1-13-1,0 13 1,-13 0-16,13-13 15,-13 13 17,13-13-17,1 0 1,-14 14-16,13-14 31,-13 13-15,0 0 15,13-13-15,-13 13 15,13-13 16,1 0 0</inkml:trace>
  <inkml:trace contextRef="#ctx0" brushRef="#br0" timeOffset="21276.62">25440 13401 0,'0'13'93,"0"27"-93,-27 185 47,27-172-47,-13 53 16,13-53 0,0 105 15,-13-78-16,13-67-15,0 0 16,0 0 0,0 14-1,0 26 1,0-27 0,0-12-16,-14-1 15,14 93 16,-13-67-15,13-12-16,0 12 16,0 1-16,0 26 15,0-53 1,0 14-16,0-14 16,0 0-16,0 1 15,0-1-15,0 0 16,0 14-1,0-14 1,0 0 0</inkml:trace>
  <inkml:trace contextRef="#ctx0" brushRef="#br0" timeOffset="22326.35">25241 14671 0,'0'13'47,"0"14"-31,0 13-16,0-27 15,0 26 1,13-12-16,-13 13 16,0-14-16,0-13 15,14 0-15,-14 14 16,0-14-16,13 0 15,-13 1 1,0-1 234,0 0-187,0 0 15,0 1-16,0-41 32,0 1-94,0-1 16,0 14-16,0-14 15,0 14-15,0-13 16</inkml:trace>
  <inkml:trace contextRef="#ctx0" brushRef="#br0" timeOffset="34790.81">25294 13388 0,'-13'0'31</inkml:trace>
  <inkml:trace contextRef="#ctx0" brushRef="#br0" timeOffset="37532.04">18071 13348 0</inkml:trace>
  <inkml:trace contextRef="#ctx0" brushRef="#br0" timeOffset="39834.23">18216 17238 0,'14'0'47,"25"0"-31,-12 0-16,105 0 31,-53 0-31,305 0 47,-53-14-16,-186 1-31,80-13 16,-79 12-1,-67 1-15,80 0 16,0 0-16,-67-14 16,41 14-16,-28 0 15,28 0-15,65-27 16,1 13-16,-54 14 16,-39 0-1,158-27-15,-184 27 16,12 13-1,160-40-15,-160 27 16,41 0-16,105 0 16,-79 0-1,-1 13-15,-52 0 16,-13 0-16,-27 0 16,26 0-16,-25 0 15,12 0-15,0 0 16,14 0-16,53-14 15,-54 1-15,40 0 16,-26 13-16,-13-13 16,13-1-16,119 1 15,-159 0 1,40 13-16,39 0 16,1 0-1,12 0-15,-105 0 16,185 0-1,-158 0-15,-27 0 16,145 0-16,-92 0 16,-40 0-16,0 13 15,0-13-15,1 0 16,-28 0 0,14 0-16,40 0 15,-54 0-15,-12 0 16,-1 0-16,1 0 15,-14 0 1,0 0-16,27 0 16,26 0-16,-26 0 15,-14 0 1,14 0-16,-27 0 16,14 0-1,12 0-15,-12 0 0,-1 0 16,1 0-1,-14 0-15,0 0 16,14 0-16,12 0 16,1 13-16,-14-13 15,14 14-15</inkml:trace>
  <inkml:trace contextRef="#ctx0" brushRef="#br0" timeOffset="50120.97">24513 13322 0</inkml:trace>
  <inkml:trace contextRef="#ctx0" brushRef="#br0" timeOffset="52390.52">24513 13388 0</inkml:trace>
  <inkml:trace contextRef="#ctx0" brushRef="#br0" timeOffset="54738.76">25268 13414 0,'13'0'47,"0"14"-31,0-1-1,0 40 17,-13-40-17,0 0-15,14 27 31,-14-14-31,0-12 16,0 12 0,0-13-1,0 27-15,0 13 16,0-27-16,0 93 47,0-92-47,0-14 0,0 0 15,0 1-15,0-1 16,0 0 0,0 0-1,0 0 17,0-26 186,0 0-186,0 0-32,0 0 15,0-1-15,0-12 16,0 13-16,0-14 15,0 14-15,0 0 16,0-1-16,0 1 16,0 26 156,0 1-172,0-1 15,0 13-15,0-12 16,0-1-1,-14 0-15,14 0 16,0 1 125,0-1-126,0 0 1</inkml:trace>
  <inkml:trace contextRef="#ctx0" brushRef="#br0" timeOffset="58738.16">25268 13428 0,'0'-14'16,"13"14"296,0-13-296</inkml:trace>
  <inkml:trace contextRef="#ctx0" brushRef="#br0" timeOffset="59542.24">25320 13375 0,'0'13'109,"0"0"-109,0 14 16,0-1-16,0 14 16,0-14-1,0 1-15,0 12 0,0-25 16,0 12-1,0 0-15,0-12 16,0-1-16,0 13 16,0 1-16,0-1 15,0-12-15,0-1 16,0 0 0,0 0-16,0 0 15,0 1-15,0 12 16,0 1-1,0-1-15,0 1 16,0-14-16,0 13 16,0 1-16,0-14 15,0 0-15,0 0 16</inkml:trace>
  <inkml:trace contextRef="#ctx0" brushRef="#br0" timeOffset="60546.11">25188 13891 0,'0'13'78,"13"0"-62,1 0-16,-14 1 16,13 12-16,0-13 15,0 27 1,-13-27-16,14 14 16,-14-14-1,13-13 1,-13 13 31,13-13 62,-13 13-109,13-13 16,0-13 77,-13-13-77,0 12 0,0 1-1</inkml:trace>
  <inkml:trace contextRef="#ctx0" brushRef="#br0" timeOffset="62036.64">18137 13401 0,'0'27'78,"13"-14"-63,-13 13-15,13 14 0,-13 13 16,0 26-16,0-13 16,0 40-1,0 0-15,0-53 0,14 132 16,-14-26-1,0-53-15,0 26 16,0 0-16,0 1 0,0 105 16,0-93-1,0 67-15,0-80 0,0 186 16,0-133 0,0 80-16,0-14 15,0-132 1,0-13-16,0-14 15,0-78 1,0-1-16,0 0 16,0 0-16,0 14 15,0-14 1,0 0 0,-14 0-1,1-13 32,13 14-31,0-1-1,-13-13 1,13 13-16,0 0 16,0 1 30,-13-14 17</inkml:trace>
  <inkml:trace contextRef="#ctx0" brushRef="#br0" timeOffset="62475">17820 17039 0,'0'0'0,"0"27"0,39 65 15,-12 1-15,-1-40 16,1 0-1,12 13-15,-12-40 16,-1 1-16,-13-27 16,1 0-16,12 0 15,1-27 1,-14-26 0,0-26-16,40-14 15,-40 14 1,14-14-16,52-105 15,-66 172 1,14-80-16</inkml:trace>
  <inkml:trace contextRef="#ctx0" brushRef="#br0" timeOffset="64252.77">24659 13309 0,'13'0'79,"0"0"-79,14 0 15,-14 0-15,27 0 16,39-14 15,-52 14-31,12 0 16,-12 0-16,12 0 15,14 0-15,0 14 16,0-14-16,-26 0 16,12 13-16,-12-13 15,-14 0-15,0 0 16,1 0 15</inkml:trace>
  <inkml:trace contextRef="#ctx0" brushRef="#br0" timeOffset="64902.04">25069 13203 0,'13'13'31,"1"-13"-16,-1 13-15,0 0 16,0-13-16,0 14 16,1-14-1,-14 13-15,13 0 16,0-13 0,0 13-1,1 1-15,-14-1 16,13-13-1,-13 13-15,13-13 16,-13 13 62,0 0-62,-13 14-16,-14-1 15,-26-12-15,53-1 16,-13 0-16,-26 14 16,25-14-16,14 0 62</inkml:trace>
  <inkml:trace contextRef="#ctx0" brushRef="#br0" timeOffset="79377.09">21444 14936 0,'0'13'62,"0"0"-62,0 0 16,0 1-16,0 12 15,0 1-15,14 65 32,-14-52-32,13 198 46,0 159-14,-13-331-17,0-40 1,0 27-16,0-39 16,0-1-1,0 0-15,0 0 16</inkml:trace>
  <inkml:trace contextRef="#ctx0" brushRef="#br0" timeOffset="81012.77">23746 17370 0,'13'0'31,"14"0"-31,-1-13 15,1 13-15,-1 0 16,14-14-16,-14 14 16,41-13-16,12 13 15,119 0 1,-132 0-16,80 13 16,-53 1-1,-1-1-15,-26 0 0,27 0 16,0 1-1,-67-1-15,-13-13 16,0 0 0</inkml:trace>
  <inkml:trace contextRef="#ctx0" brushRef="#br0" timeOffset="83746.49">22317 12369 0,'14'0'125,"-1"0"-110,27 0 1,12 0 15,-38 0-15,52 0-1,-40 13 1,-12-13 0,12 0-16,-13 0 15,0 0 1</inkml:trace>
  <inkml:trace contextRef="#ctx0" brushRef="#br0" timeOffset="85174.22">27516 12290 0,'27'0'78,"13"0"-78,65 13 16,-12 0-16,-27-13 16,186 14-1,-173-14 1,-13 0-1</inkml:trace>
  <inkml:trace contextRef="#ctx0" brushRef="#br0" timeOffset="87792.09">3201 17859 0,'40'0'63,"0"0"-48,52-13-15,1-13 16,291-14 15,383 27 16,-26-27-16,-622 40-31,278 0 16,-292 0 0,28 0-16,-67 0 15,93 0-15,-40 0 16,-27-13-1,107 0-15,145 13 16,-199 0 0,-79 0-16,80 0 0,-80 0 15,13 0-15,-39 0 16,26 0-16,0 0 16,14 0-16,26 0 15,-54 0 1,319 39-16,-212-39 15,66 14 1,-120-1-16,120 0 16,-159 0-16,-13-13 15,-13 0-15,-14 0 16,1 0-16,-14 0 16,40 0-1,-26 0-15,-14 0 16,0 0-16,0 0 15</inkml:trace>
</inkml:ink>
</file>

<file path=ppt/ink/ink5.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5:47.335"/>
    </inkml:context>
    <inkml:brush xml:id="br0">
      <inkml:brushProperty name="width" value="0.05292" units="cm"/>
      <inkml:brushProperty name="height" value="0.05292" units="cm"/>
      <inkml:brushProperty name="color" value="#FF0000"/>
    </inkml:brush>
  </inkml:definitions>
  <inkml:trace contextRef="#ctx0" brushRef="#br0">27966 6720 0,'27'0'63,"65"0"-63,27 0 15,53-26-15,-92 26 16,383-66 15,-450 66-15,0 0-1</inkml:trace>
  <inkml:trace contextRef="#ctx0" brushRef="#br0" timeOffset="763.57">30718 6681 0,'0'13'16,"26"-13"-1,120 0 1,-80 0 0,0 0-16,-13 0 15,0-13-15,13 0 16,-53 13 0,14 0-1</inkml:trace>
  <inkml:trace contextRef="#ctx0" brushRef="#br0" timeOffset="4485.24">11112 15888 0,'27'-13'63,"26"-13"-47,92-1-16,199-39 31,53 13 0,-251 27 0</inkml:trace>
  <inkml:trace contextRef="#ctx0" brushRef="#br0" timeOffset="5335.48">13255 15558 0,'53'-14'47,"0"14"-32,106 0-15,-27 0 16,106 14-16,-105-1 15,39 13 1,-40-13-16,-53 1 0,1-14 16,-14 0-16,0 13 15</inkml:trace>
  <inkml:trace contextRef="#ctx0" brushRef="#br0" timeOffset="7335.66">18296 14473 0,'26'-14'47,"14"14"-31,-14 0-1,41 0-15,-41 0 16,14 0-16,13 0 16,-14-13-16,1 13 0,-14 0 15,-12 0 1,-1 0-16,0 0 16,0 0 15,-13 13 31</inkml:trace>
  <inkml:trace contextRef="#ctx0" brushRef="#br0" timeOffset="8123.07">18124 16748 0,'13'0'78,"93"0"-63,26 0 1,-26 0-16,-13 0 16,-54 0-16,120 0 15,-106 0 1,0 0-16,-40-13 16,0 13-1,-13-13 32</inkml:trace>
  <inkml:trace contextRef="#ctx0" brushRef="#br0" timeOffset="14053.65">27424 5239 0,'0'13'219,"0"0"-219,0 0 16,0 1-1,-13-1-15,13 0 16,0 0-16,0 1 0,0-1 16,0 0-1,0 0 16,0 1 1,0-1-17,0 0 1,0 0-16,0 0 16,0 14-1,0-14 1,0 0-1,0 1 1,0-1 0,0 0-1,0 0 1,0 0-16,0 1 16,0-1-1,0 0 1,0 14-1,0-14 1,0 0 0,0 0-1,0 1 17,0-1-17,0 0 16,0 0-15</inkml:trace>
  <inkml:trace contextRef="#ctx0" brushRef="#br0" timeOffset="15489.83">27371 6046 0,'13'0'79,"0"0"-79,1 0 15,-1 0-15,0 0 0,0 0 16,1 0-16,-1 0 15,0 0 1,0 0 31</inkml:trace>
  <inkml:trace contextRef="#ctx0" brushRef="#br0" timeOffset="17111.04">30334 5702 0,'0'13'15,"0"0"1,-13 0 0,13 27-16,0-27 15,0 1-15,0 25 16,0-12-16,0 12 15,0 1 1,0 66-16,0-66 16,0-1-16,0 14 15,0-40 1,0 14-16,0-14 16,0 0-1,0 1-15</inkml:trace>
  <inkml:trace contextRef="#ctx0" brushRef="#br0" timeOffset="17821.79">28826 7977 0,'0'0'0,"93"0"31,52 0-31,-79 0 0,93 0 16,0 0-16,-53-26 16,119-27 15,-199 40 0</inkml:trace>
  <inkml:trace contextRef="#ctx0" brushRef="#br0" timeOffset="20291.2">18534 13044 0,'0'0'0,"-27"0"16,1 0-16,13 0 15,-14 0-15,1 13 16,13-13-16,-1 13 16,-39 40-1,40-26-15,0-1 16,0 1 0,0 12-16,-1 14 15,14-39-15,-13 38 16,0 28-16,13 79 15,0-54 1,0-38-16,0 91 16,0-92-16,0 27 0,0-53 15,0 39 1,26-13-16,27 93 16,-13-80-1,-27-39-15,40 26 16,-40-66-1,14 13-15,-14-13 16,0 0-16,-13 14 0,13-14 16,14 0-1,39 0-15,-53 0 16,53-14 0,80-38-16,-67 12 15,-13 0 1,1 0-16,-41 14 0,27-27 15,-13 0 1,-14 0-16,14-53 16,-14 14-16,-26 52 15,0-26 1,0-93-16,0 80 16,-13 26-1,13 26-15,-13 1 0,0 26 16,-1 0-1</inkml:trace>
  <inkml:trace contextRef="#ctx0" brushRef="#br0" timeOffset="21387.29">18230 15438 0,'0'0'0,"-93"146"31,27-53-31,53-67 16,-14 67-16,-13 145 16,40 40-1,0-173-15,0 41 31,0-120-31,27 27 16,-1-39-16,1 12 16,39 0-1,-26-12 1,-1-1-16,28-13 0,-15 0 16,15 0-16,-14 0 15,39 0 1,1 0-16,-14 0 0,14 0 15,-27 0 1,-13 0-16,13-13 16,-40-1-16,-12 14 15,-1-13 1,-13-13-16,13-1 16,14-26-1,-1-66-15,14 13 16,-27 14-16,-13 65 15,0-78-15,0 25 16,0 14 0,0-66-16,0 66 15,0-14-15,0 1 16,0 13-16,0 39 16,-13-65-16,-14 26 15,-39-93-15,26 106 16,1-40-16,-14 27 15,-27-27 1,54 54-16,13 26 16,-14-1-16,1 14 15,13-13-15,-27 0 16,0 13-16,-13 0 16,40 0-1,0 0-15,0 0 16,-1 0-16,1 0 31,0 26 47</inkml:trace>
  <inkml:trace contextRef="#ctx0" brushRef="#br0" timeOffset="28515.63">29871 5689 0,'0'-14'78,"14"14"-62,-1 0-16,93-13 31,185-13 16,-186-1-31,-65 27 15,-13 0-15,26 0-1,-1 0 1,-25 0 0,-1 0 62,-12 0-63,-1 0 1,-26 0 406,-1 0-422,-12 0 15,-14 0-15,-26 0 16,26 0-16,-79 13 16,66-13-1,14 0-15,12 0 16,14 0-16,-27 0 16,27 0-16,0 0 15,0 0 1,-1 0 15,1 0-15,-13 0-1,-1 0 1,14 0 0,26 0 124,14 0-140,-14 0 0,27 0 16,-27 0-16,13-13 15,14 13-15,13 0 16,-13 0-16,-27 0 16,27 0-16,-1 0 15,-26 0 1,14 0-16,39 0 16,-39 0-1,12 0-15,-12 0 16,-14 0-16,0 0 47</inkml:trace>
  <inkml:trace contextRef="#ctx0" brushRef="#br0" timeOffset="30577.67">26485 5741 0,'13'0'94,"13"0"-94,1-13 0,12 13 16,14 0-1,14-13-15,52 13 16,-40-13-16,-13 13 16,106-27-16,-53 14 15,119-27-15,-145 14 16,66 13 0,-1-27-16,-78 40 0,78 0 15,1 0 1,-26 0-16,105-13 15,-80 13 1,-91 0-16,91-27 16,-78 27-16,-14 0 15,-13 0-15,26 0 16,27 0-16,-80 0 16,67 0-1,-14 0-15,-39 0 0,13 0 16,-27 0-1,14 0-15,-13 0 0,12 14 16,1-14 0,26 0-16,-13 0 15,26 13-15,-26-13 0,27 0 16,-54 0-16,14 0 16,-27 0-16,0 0 15,1 0 1,-1 0-16,0 0 0,0 0 31,0 0 0,1 0 1,-1 0-17,0 0-15,14 0 16,-14 0 15</inkml:trace>
  <inkml:trace contextRef="#ctx0" brushRef="#br0" timeOffset="32992.74">19883 13176 0,'0'0'0,"-13"0"16,0 0-16,0 0 16,-14 0-1,14 0-15,-14 0 16,-12 40-1,-14 26 1,40-26-16,-1 13 31,1-27-31,0 67 16,13-54-16,0 28 16,0-15-16,0 41 15,0-53-15,13 52 16,40 80-1,-40-145-15,14 13 16,12 12 0,-25-25-16,12-1 15,-13-12-15,14 12 16,39 40 0,-26-26-16,-1-27 15,14 27 1,-13-40-16,-14 13 15,27 0-15,-39-13 16,25 0-16,27 13 16,-13-13-16,40 0 15,-40 0-15,26 14 16,14-14-16,39 0 16,-53 13-1,1-13-15,26 0 16,-27 0-1,-13 0-15,27-27 16,-54 27-16,41-26 16,-54 26-16,14-13 15,26-14-15,-26 27 0,13-13 16,13-13 0,-26 12-16,-14 1 0,0 0 15,14-13 1,-27 12-16,14-12 0,-14-1 15,14-12 1,-27 12-16,26-26 16,-13 14-16,0 12 15,1-39 1,-14 0-16,0 26 16,0 14-1,0-107-15,0 80 16,0 14-1,-14-1-15,1 0 16,0 1 0,0 26-16,-27-40 15,14 39-15,-1-12 16,-13-1-16,1 14 16,12-13-16,-12 13 15,25 13-15,-25-27 16,26 27-16,-1-13 15,1 13 1,0 0-16,0 0 0,-1 0 16,-25 13-1,-1 40 1,40-40-16,-26 14 16</inkml:trace>
  <inkml:trace contextRef="#ctx0" brushRef="#br0" timeOffset="33981.62">20598 15359 0,'0'0'0,"-14"0"0,1 0 15,0 13-15,-14 27 16,14-14-16,-13 27 16,-1 40-16,1 39 15,-27 106 1,53 27 0,0-80-16,13-39 15,14-54-15,52 94 16,0-41-1,-26-66-15,93 54 0,-67-54 16,14-39 0,52-1-16,-12-12 15,-28-27-15,-12 0 16,-14 0-16,54-53 16,-14 13-16,-27-13 15,-52 27-15,26-53 16,-13-14-16,0 0 15,0-39 1,-53 92-16,26-118 0,-26 118 16,0-159-1,0 147-15,-66-68 16,40 41-16,-1 39 16,-39-26-16,-53-26 15,66 39-15,-39 0 16,-54-40-16,67 54 15,-14-1-15,1-13 16,12 13-16,1 1 0,13-1 16,-14 13-1,1 1-15,39 26 16,14 0 0,13 0-16,-1 0 15,1 0-15,0 0 16,0 0-1,-1 0 1,1 13-16</inkml:trace>
  <inkml:trace contextRef="#ctx0" brushRef="#br0" timeOffset="36931.78">19301 14579 0,'13'13'63,"14"26"-48,39 54 1,-13-27-16,225 265 47,-225-278-47,0 13 0,-14-26 15,14 26 1,-13-40 31</inkml:trace>
  <inkml:trace contextRef="#ctx0" brushRef="#br0" timeOffset="37487.83">19936 14724 0,'-13'0'31,"-14"13"-15,14 1-16,-13 12 0,-27 27 15,0 0 1,-53 53-16,40-53 16,13-1-1,40-25-15,-53 52 16,39-39-1,27-27-15,-13 0 16,13 1-16,-13-1 16,13 0-1</inkml:trace>
  <inkml:trace contextRef="#ctx0" brushRef="#br0" timeOffset="45641.48">17991 16775 0,'14'0'125,"12"0"-109,14 0-16,0 0 15,184 0 16,-157 0-31,52 0 16,-14 0 0,-52 0-1,0 0-15,-13 0 16,66-14 0,-66 14-16,-1-13 15,-12 13-15,-1 0 16,106-40 15,-65 27-31,-15-13 16,-38 13-16,25-1 15,14-12-15,-26 13 16,-14-1-16,0 1 16,0 0-16,1-14 15,-1 27-15,0-13 16,27-53-16,-14 40 15,14-27-15,-27 39 16,40-91 0,-40 65-16,1 13 15,-14 1-15,13 0 16,-13-14-16,0 0 16,0 27-16,0-40 15,0 27 1,0-1-16,0 1 15,0-14-15,0 14 16,-13 12-16,-1 1 16,1-13-16,0 26 15,0-14-15,-1 1 16,1 0-16,0 13 16,0-13-1,-14-14-15,-12 14 0,25 0 16,-25-14-1,12 14-15,-12-27 16,12 40-16,14-26 16,-14 13-16,1 0 15,-1 13-15,14-14 16,0 14 0,0 0-16,0-13 0,-1 13 15,1 0 1,0 0-16,0 0 15,-14-13 1,1 13-16,-14 0 0,0-13 16,1 13-16,-1 0 15,14 0-15,12 0 16,-12 0-16,13 0 16,-1 0-1,1 0 1</inkml:trace>
  <inkml:trace contextRef="#ctx0" brushRef="#br0" timeOffset="47565.87">20981 15346 0,'-13'0'16,"0"0"-16,0 0 16,-14 0-1,14 0-15,0 0 16,-14 0-16,1 0 16,-27 0-1,-13 26 1,13 14-1,-13 0-15,26-14 16,13 1-16,14-14 16,-13 13-16,-1 1 15,1 12-15,-1-12 16,27-1-16,-39 14 16,26 0-16,-14-1 15,14-25-15,13 25 16,-27 1-16,1 26 15,-1 0-15,14-26 16,0 13-16,-13 26 16,-1-39-1,14 0-15,13-14 0,0 27 16,-13-27-16,-1 1 0,14-1 16,-13 14-1,13-13-15,0 12 16,0-12-16,0-1 15,0 1-15,0-14 16,0 0 0,0 0-16,0 1 15,0-1-15,0 0 0,0 0 32,13 14-32,-13-14 15,27 0 1,-14 0-16,0 1 0,27 12 15,-27-13 1,14-13-16,12 14 16,-12-1-16,-14-13 15,27 0-15,-14 0 16,-13 13-16,27 0 16,39-13-1,-26 13-15,0 1 0,27-14 16,-27 0-1,13 0-15,13 0 0,-26 0 16,-13 0 0,26 0-16,0 0 0,0 0 15,-26 0-15,52-53 16,-52 53 0,26-27-16,-13 1 15,27-14-15,12 0 16,14-12-16,-66 25 15,52-13 1,27-13-16,-79 27 0,0 0 16,26-41-16,-40 54 15,-12-13-15,25-27 16,-39 13-16,27 14 16,-27-1-16,13-13 15,-13 1-15,0-1 16,0 14-16,0-1 15,0 1-15,0-1 16,0 1 0,0-14-16,-13 14 0,0-1 15,-1 1-15,-12-14 16,13 14 0,-14-14-16,-13-13 15,27 13 1,-26 1-16,12 12 15,14-12-15,-27 12 16,-13-13-16,27 40 0,-14-26 16,14 13-1,-14-1-15,-13-12 16,13 13-16,-13-14 0,-13 14 16,40 0-1,-40-14-15,-14 1 0,1 13 16,13 13-1,-27-14-15,40 1 0,-26 0 16,0 0 0,39 13-16,-13-13 0,-13-1 15,39 14-15,-12 0 16,-28 0 0,54 0-16,0 0 15,0 0 1,0 0-1,-1 0 17,1 0 15,0 0-32,0 0 1</inkml:trace>
  <inkml:trace contextRef="#ctx0" brushRef="#br0" timeOffset="48498.91">18203 16589 0,'13'0'93,"14"-13"-77,13 13 0,118-26-1,-92 26 1,-13 0-16,0 0 16,13 0-16,1 0 15,-28 0-15,14 0 16,-26 0-16,-1 0 15,1 0-15,-14 0 16</inkml:trace>
  <inkml:trace contextRef="#ctx0" brushRef="#br0" timeOffset="49495.77">20412 16880 0,'0'0'0,"-13"0"16,40 0 62,39 0-63,40 0-15,-14 0 16,-52 0-16,53 0 16,65-13-1,-78 13 1,-14 0-16,-13 0 15,0 0-15,-14 0 16,1 0-16,0 0 16,-14 0-16,-13 0 0</inkml:trace>
  <inkml:trace contextRef="#ctx0" brushRef="#br0" timeOffset="51951.74">18163 14367 0,'14'0'125,"25"13"-125,-12 0 15,52 1-15,54-14 16,-54 0 15,-66 0-31,0 0 31,1 0-31,38 13 16,15 13 0,118 1-16,-132-14 15,26 0-15,-39-13 16,13 0-16,-40 0 16</inkml:trace>
  <inkml:trace contextRef="#ctx0" brushRef="#br0" timeOffset="59109.69">17939 16761 0,'0'-13'79,"52"0"-64,372-146 1,-279 106-1,1 14-15,-106 25 16,105-25-16,1-1 31,-133 27 1</inkml:trace>
  <inkml:trace contextRef="#ctx0" brushRef="#br0" timeOffset="59572.95">20333 16589 0,'0'0'0,"79"0"32,-65 0-32,12 0 15,-13 0 1,27 0-16,0 14 0,-1-14 15,1 0 1,0 0-16,-14 0 0,-13 0 16</inkml:trace>
</inkml:ink>
</file>

<file path=ppt/ink/ink6.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7:06.264"/>
    </inkml:context>
    <inkml:brush xml:id="br0">
      <inkml:brushProperty name="width" value="0.05292" units="cm"/>
      <inkml:brushProperty name="height" value="0.05292" units="cm"/>
      <inkml:brushProperty name="color" value="#FF0000"/>
    </inkml:brush>
  </inkml:definitions>
  <inkml:trace contextRef="#ctx0" brushRef="#br0">18111 6628 0,'13'0'47,"0"0"-32,199 26 1,661 265 31,-688-238-47,304 146 31,-356-133-15,78 40-16,14-1 15,-119-52 1,-53-26-16,-26-27 15,12 13-15,-12 14 16,26-14 0,-27 0-16,1 0 0,-1-13 15,-13 0-15</inkml:trace>
  <inkml:trace contextRef="#ctx0" brushRef="#br0" timeOffset="571.98">17806 8083 0,'0'0'0,"133"53"31,-28-13-31,134 39 15,210 53 17,266 40-17,-371-66 1,-106-40-16,-132-26 16,26 0-16,-66-14 15,-39-26-15,-14 0 16,0 0-16,-13 13 15,13-13 1</inkml:trace>
  <inkml:trace contextRef="#ctx0" brushRef="#br0" timeOffset="1157.92">17806 9009 0,'0'0'0,"66"40"16,40 13 0,-13 0-16,92 13 15,622 185 1,-384-145 0,-26 0-16,-225-53 15,172 13 1,40 26-16,-265-65 0,106-1 15,-93 14 1,-26-27-16,-53-13 0,-27 0 16</inkml:trace>
  <inkml:trace contextRef="#ctx0" brushRef="#br0" timeOffset="9427.15">27106 9300 0,'0'13'171,"-13"14"-171,13-14 16,0 0-16,0 0 0,0 1 16,0 12-1,0-13 1,0 14 0,0-14-1,0 53 16,0 67 1,0-67 15,0-53-47,0 0 0,0 14 31,0-14-31,0 0 0,0 0 15,0 14 1,0-14-16,0 0 16,0 0-16,0 1 15,0-1-15,0 0 16,-13 14-16,13-14 16,0 0-1,0 0-15,0 0 16,0 1-1,0-1 1,0 0 15,0 0 16</inkml:trace>
  <inkml:trace contextRef="#ctx0" brushRef="#br0" timeOffset="11922.05">27120 10200 0,'0'13'703,"0"0"-687,0 27 0,0-27-1,0 0 17</inkml:trace>
  <inkml:trace contextRef="#ctx0" brushRef="#br0" timeOffset="18183.93">20981 9366 0,'0'0'0,"0"13"16,0 14-16,14 26 15,12 79 16,0 199 16,-12 198-15,-14-476-32,0 317 31,0-277-31,0 172 15,0-160 1,0 54-16,0-13 16,-40 158-1,27-132 1,0-93-16,13 40 16,0-13-16,0-13 15,-14 13-15,14-80 16,-13 106-16,-13 265 47,12-291-47,14 0 15,-13 0-15,0-40 16,0 40-16,13-80 16,-14 27-16,14 0 15,0 13-15,-13-13 16,13 13-16,-13 14 15,13-41-15,-13 27 16,13 27 0,0-27-16,-13 14 0,13-14 15,0 66 1,0-79-16,0-27 0,0 27 16,0-13-16,0 26 15,0-13 1,0 26-16,13 107 15,0-133 1,0-14-16,-13-12 0,0-1 16,0 1-1,0-14-15</inkml:trace>
  <inkml:trace contextRef="#ctx0" brushRef="#br0" timeOffset="31441.29">23270 10583 0,'0'27'31,"0"12"-16,0 28-15,0 12 16,0 397 31,0-343-16,0-107-31,0-13 31</inkml:trace>
  <inkml:trace contextRef="#ctx0" brushRef="#br0" timeOffset="32499.99">28800 10914 0,'0'27'32,"0"12"-32,0-26 15,-27 93 1,27-66-1,0 0-15,-13 26 16,0 53-16,13-93 16,-13 40-1,-14-13-15,14 27 0,13-41 16,-13 1-16,13 26 16,0-26-16,0 0 15,0-1-15,0 1 16,0 0-1,-14-14-15,14-13 0,0 1 16,-13-1 0</inkml:trace>
  <inkml:trace contextRef="#ctx0" brushRef="#br0" timeOffset="34483.69">23733 9379 0,'0'0'0,"13"-13"0,0 13 16,1 0-1,-1 0-15,0 0 16,0 0-16,27 0 15,13 0 1,92-13 0,-92 13-1,14 0-15,12-13 16,13 13-16,-39 0 16,27 0-16,184 0 15,-184 0 1,12 0-16,-26 0 15,27 0-15,-53 0 16,-14-13-16,1 13 16,12 0-16,1 0 15,0 0-15,13 0 16,-14 0-16,94 13 16,-67-13-1,40 0-15,26 0 16,-26 0-1,-40 13-15,0-13 16,0 0-16,27 0 16,-1 13-16,-39-13 15,146 13 1,-146-13-16,13 0 16,-13 0-16,-14 0 0,1 0 15,0 0 1,-14 0-16,40 0 15,-39 0 1,13 0-16,-14 14 0,-13-14 16,14 0-16,-1 0 15,27 0 1,-40 0-16,1 0 16,25 0-1,-26 0-15,1 0 0,-1 0 31,13 0-31,-12 0 32</inkml:trace>
  <inkml:trace contextRef="#ctx0" brushRef="#br0" timeOffset="37155.62">27053 9340 0,'14'0'78,"25"0"-78,-12 0 16,13 0-1,-14 0-15,14 0 16,39-13-16,-26 13 16,13 0-1,0 0-15,80 0 16,-54-14-16,-12 14 15,39-13 1,-93 13 0,14 0-16,-27 0 0,0 0 15,1 0-15,-1 0 32,0 0-32,0-13 15,1 13 1,-1 0-1,0 0 1,0 0-16,0 0 16,1 0-1,-1 0-15,0 0 16,14 0-16,-1 0 16,1 0-1,-14 0-15,0 0 16,0 0 15,0 0-15,1 0-1,-1-13 48,0 13-48</inkml:trace>
  <inkml:trace contextRef="#ctx0" brushRef="#br0" timeOffset="39850.86">22370 4617 0,'0'40'31,"0"198"-15,0-66-1,-39 542 16,25-568-15,-25 52 15,12-171-31,27 25 32,0-38-1,-13-14-16,13 13 32,40 0-31,-14-13-16,14 0 16,251 0 15,-172 13-16,-26 1-15,-1-1 16,1-13-16,-54 0 16,-12 0-1,-14 0 17,-13-13-17,0-1 1,13 1-16</inkml:trace>
  <inkml:trace contextRef="#ctx0" brushRef="#br0" timeOffset="40337.58">23217 5569 0,'13'0'62,"0"0"-46,40 0-16,40 0 15,-27 0-15,14 0 16,52 0 0,-66 0-16,-26 0 15,-14 0-15,-13 0 16,14 0-16,-14 0 15</inkml:trace>
  <inkml:trace contextRef="#ctx0" brushRef="#br0" timeOffset="40839.26">23442 5966 0,'13'0'109,"53"0"-93,159 0 0,-172 0-1,40-13 1,-1 13-16,-39-13 16,93 13-16,-107 0 15,1-13-15,-27 13 16,-13-14 31</inkml:trace>
  <inkml:trace contextRef="#ctx0" brushRef="#br0" timeOffset="42142.3">25201 4842 0,'-13'0'31,"0"0"-15,0 0 0,-1 13-16,-12 53 15,13 14-15,0-1 16,-14 53-16,14-26 15,-14 106 1,27-133 0,-13 1-16,13-1 15,-13 66 1,13-52-16,0 13 0,0-53 16,0 13-16,0-13 15,-13 13 1,-1 27-16,1-54 15,0-12 1,13 12-16,-26 1 16,26-27-16,-14 1 15,-25 25 1,12-39 0,27 14-16,-13-14 15,0 0 16,0 0-15,-1 0-16</inkml:trace>
  <inkml:trace contextRef="#ctx0" brushRef="#br0" timeOffset="42583.16">24699 5689 0,'13'0'62,"27"-14"-46,13 1-16,26 0 16,0 0-1,1-1-15,-1 14 16,-26 0-16,-13 0 0,-1-13 15,94 13 17,-107 0-32,-13 0 15,1 0-15,-1 0 16,0 0-16,0 0 16</inkml:trace>
  <inkml:trace contextRef="#ctx0" brushRef="#br0" timeOffset="43287.28">25387 6218 0,'0'39'16,"0"-12"-16,0-1 15,0-12-15,0 25 16,0-12 0,0-1-16,13 1 0,0-1 15,0 14-15,14-27 16,-1-13 0,-13 0-16,1 0 15,-1 0-15,0 0 16,0 0-16,14-40 15,-1 14 1,-13-1-16,-13 1 16,0 13-16,0-27 15,0 14 1,0 12-16,-13-12 16,0 13-16,0-1 15,0 14 16,-1-13 1,1 13-32,0 0 78,-14 0-63,14 0-15</inkml:trace>
  <inkml:trace contextRef="#ctx0" brushRef="#br0" timeOffset="43652.81">25889 5728 0,'0'-13'47,"27"13"-47,26 0 15,53 0 1,26-13-16,-40 0 15,41-1-15,-41 14 16,14-13 0,-26 13-16,-67-13 15</inkml:trace>
  <inkml:trace contextRef="#ctx0" brushRef="#br0" timeOffset="44067.71">26458 5040 0,'0'14'15,"0"12"-15,-13 27 0,13 40 16,-13-14-16,13 27 16,-14 13-16,14-13 15,0-53-15,0 52 16,0-52 0,-13 40-16,13-14 0,0-26 15,-13-13 1,13 52-16,0-78 15,0 12 1,0-39 47</inkml:trace>
  <inkml:trace contextRef="#ctx0" brushRef="#br0" timeOffset="44633.21">27543 4908 0,'0'0'0,"-13"13"0,-27 14 15,14-1-15,-14 1 16,13 12-16,14-12 16,-13 12-16,-1 1 15,-12 40-15,-1 78 32,27-65-32,13 79 15,0-93 1,0-13-16,0 14 15,0-41 1,0-12-16,0-1 16,0 14-16,-14 13 15,1 0-15,0-27 16,0 1-16,13-1 0,-13-13 16,-1 1-16,1-1 15,0-13 16,0 0-31,-1 0 16</inkml:trace>
  <inkml:trace contextRef="#ctx0" brushRef="#br0" timeOffset="44994.25">27093 5808 0,'13'-14'16,"14"14"-16,13-13 16,26 0-1,13-14-15,0 1 16,-12 0 0,-54 26-1</inkml:trace>
  <inkml:trace contextRef="#ctx0" brushRef="#br0" timeOffset="45611.62">27477 5913 0,'39'0'0,"-78"0"0,26 0 0,-14 0 15,1 0 1,12 14 0,1 12-1,0 40 1,13-39-1,0-1 1,0-13 0,0 1 15</inkml:trace>
  <inkml:trace contextRef="#ctx0" brushRef="#br0" timeOffset="45859.96">27411 6085 0,'13'0'31,"-13"-13"0</inkml:trace>
  <inkml:trace contextRef="#ctx0" brushRef="#br0" timeOffset="46947.76">27424 6072 0,'13'0'94,"0"-13"-79,1 13-15,-14-13 16,13 13-16,13-14 16,-26 1-16,27 13 15,-14 0 1,-13-13 0,13-13-1,0 12 1,-13-12-1,14 26-15,-14-13 16,-14 13 125,-12 0-126,13 0-15,-14 0 16,14 0-16,-27 0 16,27 0-1,-27 13 1,27 0-16,-13 0 15,13 14-15,-14-27 16,27 13-16,-13-13 16,13 13-16,0 0 15,-13-13 1,13 14-16,0-1 16,0 0-1,0 27 1,0-27-1,0 14-15,0-14 16,13 0 0,-13 27-16,40 13 15,-14-27-15,-13 1 16,14-27 0,-1 39-16,-13-39 15,14 13 1,-14-13-1,0 0-15,0 0 16,1 0-16,-1 0 16,0 0-1,0 0 1,1 0 0,-1 0-1,-13-13 1,13 13-1,-13-13 1</inkml:trace>
  <inkml:trace contextRef="#ctx0" brushRef="#br0" timeOffset="117395.59">22212 6734 0,'13'0'63,"13"0"-48,173 26 17,-54 14-32,54-1 0,-14-25 15,0 12 1,159 14-16,0-27 0,53 14 16,0-1-16,-27-13 15,40 14-15,-238-27 16,199 13-16,-27 13 15,39-12 1,-303-1-16,184 0 16,-158-13-16,26 0 15,-26 0-15,26 0 16,-52 0-16,39-13 16,-66 0-1,-13 13-15,-27 0 16,26 0-1,-12 0-15,-14 0 16,0-14 0,1 14-16,-1 0 15</inkml:trace>
  <inkml:trace contextRef="#ctx0" brushRef="#br0" timeOffset="124803.5">25268 4419 0,'0'0'0,"-40"66"0,0-27 16,-52 147-1,-80 144 16,132-264-31,-39 278 32,-54 159-1,54-53 0,79-318-15,0 1-16,0-28 15,0 14-15,0 0 16,0-66 0,13 0-16,-13-13 0,13-14 15,-13-12-15,27-1 16,-27 13-16,39-26 16,-12 14-16,-1-14 15,14 0-15,26 0 16,27 0-16,26 0 15,132-27 1,-39-26-16,-53 14 16,-40-14-1,211-119-15,-237 119 16,79-106-16,-26-39 16,-107 92-1,1-27-15,-40 67 16,0-264-1,-27 210-15,-12-25 16,-1 26-16,0 40 16,-52-54-16,39 54 15,-79-53-15,52 65 16,14 1-16,26 40 16,-13 13-16,-13-1 15,27 14 1,12 0-16,1 0 15,26 14 1,-14-14-16,1 26 16,0-13-16,13 14 15,0-1-15,0-13 16,13 1-16</inkml:trace>
  <inkml:trace contextRef="#ctx0" brushRef="#br0" timeOffset="125667.22">26736 5133 0,'0'0'0,"-40"225"15,40-172 1,0 66-16,0-40 16,0-52-16,0 52 15,0-26-15,0 26 16,14-13-1,-14-52-15,0 12 16,0-13-16,13-13 16,-13 14 15,13-14-31,0 0 16,14 0-16,12 0 15,41-27 1,-14-13-16,66-12 15,-39-15-15,-27 41 16,66-67-16,-52 27 16,65-79-1,-66 26-15,-12 13 16,-14 0-16,26-66 16,-66 119-1,-13 13-15,0-52 16,0 52-1,0 0-15,0 14 16,0-14 0,-13 27-16,13-13 15,-13 12-15,-1 14 16,1-13 0,-13 13-16,-1 0 0,1 0 15,-1 0 1,1 0-16,-53 40 15,39-1 1,0-12-16,-79 79 16,93-93-1,-14 53-15,-13 0 0,0-13 16,40-26-16,-14 12 16,-12 27-1,12 1-15,14-54 16,0 13-1,13-12-15</inkml:trace>
</inkml:ink>
</file>

<file path=ppt/ink/ink7.xml><?xml version="1.0" encoding="utf-8"?>
<inkml:ink xmlns:inkml="http://www.w3.org/2003/InkML">
  <inkml:definitions>
    <inkml:context xml:id="ctx0">
      <inkml:inkSource xml:id="inkSrc0">
        <inkml:traceFormat>
          <inkml:channel name="X" type="integer" max="3440" units="cm"/>
          <inkml:channel name="Y" type="integer" max="1440" units="cm"/>
          <inkml:channel name="T" type="integer" max="2.14748E9" units="dev"/>
        </inkml:traceFormat>
        <inkml:channelProperties>
          <inkml:channelProperty channel="X" name="resolution" value="43.16186" units="1/cm"/>
          <inkml:channelProperty channel="Y" name="resolution" value="43.11377" units="1/cm"/>
          <inkml:channelProperty channel="T" name="resolution" value="1" units="1/dev"/>
        </inkml:channelProperties>
      </inkml:inkSource>
      <inkml:timestamp xml:id="ts0" timeString="2022-09-28T08:28:06.003"/>
    </inkml:context>
    <inkml:brush xml:id="br0">
      <inkml:brushProperty name="width" value="0.05292" units="cm"/>
      <inkml:brushProperty name="height" value="0.05292" units="cm"/>
      <inkml:brushProperty name="color" value="#FF0000"/>
    </inkml:brush>
  </inkml:definitions>
  <inkml:trace contextRef="#ctx0" brushRef="#br0">27556 11430 0,'0'-13'16</inkml:trace>
  <inkml:trace contextRef="#ctx0" brushRef="#br0" timeOffset="2677.95">28059 9962 0,'0'0'0,"-66"26"16,39-13-16,-26 0 16,0 14-16,14-1 15,-41 41 1,27-28-16,-13 27 16,13 14-1,-13 79-15,27-67 16,-1-26-1,-26 119-15,53-105 16,-14 26-16,14-27 16,13-13-16,-13 14 15,13-28-15,0 1 16,0 0-16,0-26 16,13 12-16,0 14 15,0 0 1,1-26-16,12-1 15,-26 1-15,40-1 16,-14 1-16,27 26 16,40-14-16,-27-12 15,53-1-15,-13-13 16,13-13-16,185 0 16,-211-26-1,12 13-15,-38-14 16,12 14-16,40-13 15,27-1-15,-80 1 16,212-67 0,-212 67-16,26-41 15,14 1-15,0 0 16,-66 13 0,-27 27-16,13 12 15,-12-25-15,-1 12 16,13-39-16,-13-66 15,-13 92 1,0-39-16,0 13 16,0-14-16,0 54 15,-26-40-15,-5610-40 16,11193 53-16,-5584 13 16,-26-26-1,-53-66-15,1 52 16,38 14-1,41 53-15,-120-66 16,80 39 0,13 14-16,-66-1 15,13 14 1,27 0-16,26 13 16,14 0-16,-28 0 0,-12 0 15,26 0 1,-40 0-16,54 0 15,-1 0 1,0 0-16,14 0 0,-1 0 16,14 0-1,0 0-15,13 13 32,-13 0 61,-14 14-77</inkml:trace>
  <inkml:trace contextRef="#ctx0" brushRef="#br0" timeOffset="3965.05">27847 12263 0,'-13'0'15,"-40"40"1,27 0 0,-14-1-16,0 14 15,-39 80 1,-1 25-1,28-25-15,25-54 16,-13 27 0,-12 119-16,38-133 15,-12 1-15,26 66 16,-13-67 0,13-12-16,39 105 15,1-66 1,13-40-16,-13-26 15,12-13-15,-25-13 16,13-27-16,-14 0 16,1 13-16,-1-13 15,14 0-15,-1 0 16,54-27-16,39-12 16,-39-1-16,52-13 15,-92 27-15,212-146 16,-120 92-1,-26 1-15,40-67 16,-93 80 0,1 0-16,-28-13 15,41-93 1,-54 26-16,1 80 16,-14-40-16,0 27 0,-13-14 15,0 40 1,-26-79-16,-14 66 15,27 39 1,-27-12-16,-26-41 0,13 27 16,13 0-1,14 27-15,-107-67 16,54 40-16,-40-13 16,53 27-1,-106-28-15,132 54 16,-26 0-1,13-13-15,0 12 16,40 14 15,0 0-15,-1 14-16,-12-14 16,0 39-16,-41-12 15</inkml:trace>
  <inkml:trace contextRef="#ctx0" brushRef="#br0" timeOffset="7821.53">14287 13097 0,'0'26'79,"0"14"-79,0 0 0,0 79 31,0 53 0,0-66 16,0-67-31,0-26 15</inkml:trace>
  <inkml:trace contextRef="#ctx0" brushRef="#br0" timeOffset="9783.36">10504 13044 0,'13'0'47,"-13"40"-32,13 145 1,-13-13-16,13-80 15,14 279 1,-14-212-16,-13-54 16,13 292-1,-13-198-15,0-27 16,0 13-16,0-40 16,0-92-16,0 53 15,0-26-15,0-27 16,0-14-16,0-12 15,-13-1-15,13-13 0,0 1 16,-13-14 109</inkml:trace>
  <inkml:trace contextRef="#ctx0" brushRef="#br0" timeOffset="12100.21">20386 13494 0,'13'0'63,"27"0"-48,13 0-15,92 0 16,133 39-16,-93-25 16,583 52-1,-398-53-15,40 13 16,199 1-16,-212-14 16,-1-13-16,15 27 15,-15-27-15,-25 13 0,-14-13 16,40 26-1,-27-26-15,-184 0 0,184 0 16,-105 14 0,-93-14-16,-40 0 0,0 0 15,67 0-15,-80 0 16,-14 0 0,107 0-16,-80 0 15,-92 0-15,39 0 16,-39 0-16,0 0 15,0 0 1,-1 0-16,-12 0 16,12 0-1,1 0-15,66 0 16,-27 0-16,-13 0 16,14 0-1,-27 0-15,-14 0 16,14 0-1,-13 0-15,26 0 0,0 0 16,-26 0 0,105 0-16,-105 0 15,0 0-15,-14 0 16,-12 0 0</inkml:trace>
  <inkml:trace contextRef="#ctx0" brushRef="#br0" timeOffset="41661.61">22317 8930 0,'0'39'63,"0"28"-63,0 1136 62,0-845-62,14 554 32,12-290-32,-13 172 31,-13-596-31,14-39 16,-1-66-16,0-54 15,-13-12 1,0-14-16,0 0 15,0 1 1,0-1 31,0 0-31,0 0-1,0 0 1,26-52 46</inkml:trace>
  <inkml:trace contextRef="#ctx0" brushRef="#br0" timeOffset="43591">22450 9829 0,'0'-13'16,"39"-13"15,54 12-31,66 1 16,-40-13-16,53-1 16,159-12-1,502-54 1,-661 80-1,516-27-15,-516 40 16,185-13-16,-185 13 16,172-40-16,66 27 15,0-40-15,-26-13 16,251 13 0,-437 26-16,-65 14 15,-14 0-15,13 13 16,53-26-16,-53 26 15,-26 0-15,27 0 16,-41 0-16,54 0 16,-41-14-1,1 14-15,-79 0 16,-1-13-16,-13 13 31,1 0 32,-1 0-63,13 0 15,-12 0 1,12 0-16,27 0 16,-13 0-16,-1 0 15,1 0 1,-27 0-16,27 0 0,-27 0 15,14 0 1,-1 13-16,-13-13 16,-13 14 62,0 38-63,0 28-15,0-54 16,0 54-16,-13 65 16,13 27-16,0 0 15,0 66-15,0-39 16,0-1-16,0 225 16,27-92-16,12 119 15,14 0 1,-13-14-16,0-158 0,-1 93 15,-12-173 1,26 278-16,-40-343 16,13-1-1,-26-92-15,14 52 0,-1-65 16,-13-1-16,0-13 16,-27-13 109,-12 0-110,-1 0-15,-119-26 16,27 13-16,-93-1 15,-53-25-15,-53 25 16,-476-25 0,265 12-16,145 27 15,-185-53-15,79 53 16,107-13-16,-623-13 16,662 26-1,-53-27-15,-133 27 16,160 0-1,211 0-15,39 0 16,1-13-16,13 13 16,-80 0-16,133 0 15,-119-13 1,119 13-16,13 0 16,-40 0-16,67 0 15,-14 0 1,14 0-16,-1 0 15,14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2C2E1-1A16-40AB-91B7-D4DE5705846B}" type="datetimeFigureOut">
              <a:rPr lang="zh-CN" altLang="en-US" smtClean="0"/>
              <a:t>2022/9/28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B7286-2E46-44E9-80F0-1BB57B4F44F5}" type="slidenum">
              <a:rPr lang="zh-CN" altLang="en-US" smtClean="0"/>
              <a:t>‹#›</a:t>
            </a:fld>
            <a:endParaRPr lang="zh-CN" altLang="en-US"/>
          </a:p>
        </p:txBody>
      </p:sp>
    </p:spTree>
    <p:extLst>
      <p:ext uri="{BB962C8B-B14F-4D97-AF65-F5344CB8AC3E}">
        <p14:creationId xmlns:p14="http://schemas.microsoft.com/office/powerpoint/2010/main" val="243618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canon.com/bctv/faq/chrab.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canon.com/bctv/faq/chrab.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26DEE2-9401-4714-8BCE-5D4FF35E127E}" type="slidenum">
              <a:rPr lang="en-US" altLang="zh-CN">
                <a:latin typeface="Times New Roman" panose="02020603050405020304" pitchFamily="18" charset="0"/>
              </a:rPr>
              <a:pPr eaLnBrk="1" hangingPunct="1"/>
              <a:t>1</a:t>
            </a:fld>
            <a:endParaRPr lang="en-US" altLang="zh-CN">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r>
              <a:rPr lang="zh-CN" altLang="en-US"/>
              <a:t>上册</a:t>
            </a:r>
            <a:r>
              <a:rPr lang="en-US" altLang="zh-CN"/>
              <a:t>P97</a:t>
            </a:r>
            <a:r>
              <a:rPr lang="zh-CN" altLang="en-US"/>
              <a:t>）</a:t>
            </a:r>
            <a:r>
              <a:rPr lang="en-US" altLang="zh-CN"/>
              <a:t>3</a:t>
            </a:r>
            <a:r>
              <a:rPr lang="zh-CN" altLang="en-US"/>
              <a:t>，</a:t>
            </a:r>
            <a:r>
              <a:rPr lang="en-US" altLang="zh-CN"/>
              <a:t>4</a:t>
            </a:r>
            <a:r>
              <a:rPr lang="zh-CN" altLang="en-US"/>
              <a:t>，</a:t>
            </a:r>
            <a:r>
              <a:rPr lang="en-US" altLang="zh-CN"/>
              <a:t>5</a:t>
            </a:r>
          </a:p>
        </p:txBody>
      </p:sp>
    </p:spTree>
    <p:extLst>
      <p:ext uri="{BB962C8B-B14F-4D97-AF65-F5344CB8AC3E}">
        <p14:creationId xmlns:p14="http://schemas.microsoft.com/office/powerpoint/2010/main" val="2876067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5A247F-407F-4CF1-89C2-B7FDC7F0CCCB}" type="slidenum">
              <a:rPr lang="en-US" smtClean="0"/>
              <a:pPr/>
              <a:t>18</a:t>
            </a:fld>
            <a:endParaRPr lang="en-US"/>
          </a:p>
        </p:txBody>
      </p:sp>
    </p:spTree>
    <p:extLst>
      <p:ext uri="{BB962C8B-B14F-4D97-AF65-F5344CB8AC3E}">
        <p14:creationId xmlns:p14="http://schemas.microsoft.com/office/powerpoint/2010/main" val="53181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A247F-407F-4CF1-89C2-B7FDC7F0CCCB}" type="slidenum">
              <a:rPr lang="en-US" smtClean="0"/>
              <a:pPr/>
              <a:t>20</a:t>
            </a:fld>
            <a:endParaRPr lang="en-US"/>
          </a:p>
        </p:txBody>
      </p:sp>
    </p:spTree>
    <p:extLst>
      <p:ext uri="{BB962C8B-B14F-4D97-AF65-F5344CB8AC3E}">
        <p14:creationId xmlns:p14="http://schemas.microsoft.com/office/powerpoint/2010/main" val="332702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5879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214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is from https://en.wikipedia.org/wiki/Purkinje_effect</a:t>
            </a:r>
            <a:endParaRPr lang="zh-CN" altLang="en-US" dirty="0"/>
          </a:p>
        </p:txBody>
      </p:sp>
      <p:sp>
        <p:nvSpPr>
          <p:cNvPr id="4" name="灯片编号占位符 3"/>
          <p:cNvSpPr>
            <a:spLocks noGrp="1"/>
          </p:cNvSpPr>
          <p:nvPr>
            <p:ph type="sldNum" sz="quarter" idx="10"/>
          </p:nvPr>
        </p:nvSpPr>
        <p:spPr/>
        <p:txBody>
          <a:bodyPr/>
          <a:lstStyle/>
          <a:p>
            <a:fld id="{C2EB7286-2E46-44E9-80F0-1BB57B4F44F5}" type="slidenum">
              <a:rPr lang="zh-CN" altLang="en-US" smtClean="0"/>
              <a:t>24</a:t>
            </a:fld>
            <a:endParaRPr lang="zh-CN" altLang="en-US"/>
          </a:p>
        </p:txBody>
      </p:sp>
    </p:spTree>
    <p:extLst>
      <p:ext uri="{BB962C8B-B14F-4D97-AF65-F5344CB8AC3E}">
        <p14:creationId xmlns:p14="http://schemas.microsoft.com/office/powerpoint/2010/main" val="275362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73373A7-DF71-4A9F-8BD7-3BDE4429EC60}" type="slidenum">
              <a:rPr lang="en-US" altLang="zh-CN">
                <a:latin typeface="Times New Roman" panose="02020603050405020304" pitchFamily="18" charset="0"/>
              </a:rPr>
              <a:pPr eaLnBrk="1" hangingPunct="1"/>
              <a:t>37</a:t>
            </a:fld>
            <a:endParaRPr lang="en-US" altLang="zh-CN">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r>
              <a:rPr lang="zh-CN" altLang="en-US"/>
              <a:t>光学筒长：物镜像方焦点与目镜物方焦点的距离。</a:t>
            </a:r>
          </a:p>
        </p:txBody>
      </p:sp>
    </p:spTree>
    <p:extLst>
      <p:ext uri="{BB962C8B-B14F-4D97-AF65-F5344CB8AC3E}">
        <p14:creationId xmlns:p14="http://schemas.microsoft.com/office/powerpoint/2010/main" val="349191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9D6B20-B430-4B87-A7D8-43A0B4F28FD0}" type="slidenum">
              <a:rPr lang="en-US" altLang="zh-CN">
                <a:latin typeface="Times New Roman" panose="02020603050405020304" pitchFamily="18" charset="0"/>
              </a:rPr>
              <a:pPr eaLnBrk="1" hangingPunct="1"/>
              <a:t>44</a:t>
            </a:fld>
            <a:endParaRPr lang="en-US" altLang="zh-CN">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390900" y="2400300"/>
            <a:ext cx="0" cy="0"/>
          </a:xfrm>
          <a:ln/>
        </p:spPr>
      </p:sp>
      <p:sp>
        <p:nvSpPr>
          <p:cNvPr id="81924" name="Rectangle 3"/>
          <p:cNvSpPr>
            <a:spLocks noGrp="1" noChangeArrowheads="1"/>
          </p:cNvSpPr>
          <p:nvPr>
            <p:ph type="body" idx="1"/>
          </p:nvPr>
        </p:nvSpPr>
        <p:spPr>
          <a:xfrm>
            <a:off x="914400" y="6262688"/>
            <a:ext cx="1195388" cy="274637"/>
          </a:xfrm>
          <a:noFill/>
        </p:spPr>
        <p:txBody>
          <a:bodyPr/>
          <a:lstStyle/>
          <a:p>
            <a:endParaRPr lang="zh-CN" altLang="zh-CN"/>
          </a:p>
        </p:txBody>
      </p:sp>
    </p:spTree>
    <p:extLst>
      <p:ext uri="{BB962C8B-B14F-4D97-AF65-F5344CB8AC3E}">
        <p14:creationId xmlns:p14="http://schemas.microsoft.com/office/powerpoint/2010/main" val="206905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9D6B20-B430-4B87-A7D8-43A0B4F28FD0}" type="slidenum">
              <a:rPr lang="en-US" altLang="zh-CN">
                <a:latin typeface="Times New Roman" panose="02020603050405020304" pitchFamily="18" charset="0"/>
              </a:rPr>
              <a:pPr eaLnBrk="1" hangingPunct="1"/>
              <a:t>45</a:t>
            </a:fld>
            <a:endParaRPr lang="en-US" altLang="zh-CN">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390900" y="2400300"/>
            <a:ext cx="0" cy="0"/>
          </a:xfrm>
          <a:ln/>
        </p:spPr>
      </p:sp>
      <p:sp>
        <p:nvSpPr>
          <p:cNvPr id="81924" name="Rectangle 3"/>
          <p:cNvSpPr>
            <a:spLocks noGrp="1" noChangeArrowheads="1"/>
          </p:cNvSpPr>
          <p:nvPr>
            <p:ph type="body" idx="1"/>
          </p:nvPr>
        </p:nvSpPr>
        <p:spPr>
          <a:xfrm>
            <a:off x="914400" y="6262688"/>
            <a:ext cx="1195388" cy="274637"/>
          </a:xfrm>
          <a:noFill/>
        </p:spPr>
        <p:txBody>
          <a:bodyPr/>
          <a:lstStyle/>
          <a:p>
            <a:endParaRPr lang="zh-CN" altLang="zh-CN"/>
          </a:p>
        </p:txBody>
      </p:sp>
    </p:spTree>
    <p:extLst>
      <p:ext uri="{BB962C8B-B14F-4D97-AF65-F5344CB8AC3E}">
        <p14:creationId xmlns:p14="http://schemas.microsoft.com/office/powerpoint/2010/main" val="107358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9D6B20-B430-4B87-A7D8-43A0B4F28FD0}" type="slidenum">
              <a:rPr lang="en-US" altLang="zh-CN">
                <a:latin typeface="Times New Roman" panose="02020603050405020304" pitchFamily="18" charset="0"/>
              </a:rPr>
              <a:pPr eaLnBrk="1" hangingPunct="1"/>
              <a:t>46</a:t>
            </a:fld>
            <a:endParaRPr lang="en-US" altLang="zh-CN">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390900" y="2400300"/>
            <a:ext cx="0" cy="0"/>
          </a:xfrm>
          <a:ln/>
        </p:spPr>
      </p:sp>
      <p:sp>
        <p:nvSpPr>
          <p:cNvPr id="81924" name="Rectangle 3"/>
          <p:cNvSpPr>
            <a:spLocks noGrp="1" noChangeArrowheads="1"/>
          </p:cNvSpPr>
          <p:nvPr>
            <p:ph type="body" idx="1"/>
          </p:nvPr>
        </p:nvSpPr>
        <p:spPr>
          <a:xfrm>
            <a:off x="914400" y="6262688"/>
            <a:ext cx="1195388" cy="274637"/>
          </a:xfrm>
          <a:noFill/>
        </p:spPr>
        <p:txBody>
          <a:bodyPr/>
          <a:lstStyle/>
          <a:p>
            <a:endParaRPr lang="zh-CN" altLang="zh-CN"/>
          </a:p>
        </p:txBody>
      </p:sp>
    </p:spTree>
    <p:extLst>
      <p:ext uri="{BB962C8B-B14F-4D97-AF65-F5344CB8AC3E}">
        <p14:creationId xmlns:p14="http://schemas.microsoft.com/office/powerpoint/2010/main" val="2656313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9D6B20-B430-4B87-A7D8-43A0B4F28FD0}" type="slidenum">
              <a:rPr lang="en-US" altLang="zh-CN">
                <a:latin typeface="Times New Roman" panose="02020603050405020304" pitchFamily="18" charset="0"/>
              </a:rPr>
              <a:pPr eaLnBrk="1" hangingPunct="1"/>
              <a:t>47</a:t>
            </a:fld>
            <a:endParaRPr lang="en-US" altLang="zh-CN">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390900" y="2400300"/>
            <a:ext cx="0" cy="0"/>
          </a:xfrm>
          <a:ln/>
        </p:spPr>
      </p:sp>
      <p:sp>
        <p:nvSpPr>
          <p:cNvPr id="81924" name="Rectangle 3"/>
          <p:cNvSpPr>
            <a:spLocks noGrp="1" noChangeArrowheads="1"/>
          </p:cNvSpPr>
          <p:nvPr>
            <p:ph type="body" idx="1"/>
          </p:nvPr>
        </p:nvSpPr>
        <p:spPr>
          <a:xfrm>
            <a:off x="914400" y="6262688"/>
            <a:ext cx="1195388" cy="274637"/>
          </a:xfrm>
          <a:noFill/>
        </p:spPr>
        <p:txBody>
          <a:bodyPr/>
          <a:lstStyle/>
          <a:p>
            <a:endParaRPr lang="zh-CN" altLang="zh-CN"/>
          </a:p>
        </p:txBody>
      </p:sp>
    </p:spTree>
    <p:extLst>
      <p:ext uri="{BB962C8B-B14F-4D97-AF65-F5344CB8AC3E}">
        <p14:creationId xmlns:p14="http://schemas.microsoft.com/office/powerpoint/2010/main" val="329058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8587" indent="-287918" eaLnBrk="0" hangingPunct="0">
              <a:defRPr>
                <a:solidFill>
                  <a:schemeClr val="tx1"/>
                </a:solidFill>
                <a:latin typeface="Arial" charset="0"/>
              </a:defRPr>
            </a:lvl2pPr>
            <a:lvl3pPr marL="1151672" indent="-230334" eaLnBrk="0" hangingPunct="0">
              <a:defRPr>
                <a:solidFill>
                  <a:schemeClr val="tx1"/>
                </a:solidFill>
                <a:latin typeface="Arial" charset="0"/>
              </a:defRPr>
            </a:lvl3pPr>
            <a:lvl4pPr marL="1612341" indent="-230334" eaLnBrk="0" hangingPunct="0">
              <a:defRPr>
                <a:solidFill>
                  <a:schemeClr val="tx1"/>
                </a:solidFill>
                <a:latin typeface="Arial" charset="0"/>
              </a:defRPr>
            </a:lvl4pPr>
            <a:lvl5pPr marL="2073010" indent="-230334" eaLnBrk="0" hangingPunct="0">
              <a:defRPr>
                <a:solidFill>
                  <a:schemeClr val="tx1"/>
                </a:solidFill>
                <a:latin typeface="Arial" charset="0"/>
              </a:defRPr>
            </a:lvl5pPr>
            <a:lvl6pPr marL="2533678" indent="-230334" eaLnBrk="0" fontAlgn="base" hangingPunct="0">
              <a:spcBef>
                <a:spcPct val="0"/>
              </a:spcBef>
              <a:spcAft>
                <a:spcPct val="0"/>
              </a:spcAft>
              <a:defRPr>
                <a:solidFill>
                  <a:schemeClr val="tx1"/>
                </a:solidFill>
                <a:latin typeface="Arial" charset="0"/>
              </a:defRPr>
            </a:lvl6pPr>
            <a:lvl7pPr marL="2994347" indent="-230334" eaLnBrk="0" fontAlgn="base" hangingPunct="0">
              <a:spcBef>
                <a:spcPct val="0"/>
              </a:spcBef>
              <a:spcAft>
                <a:spcPct val="0"/>
              </a:spcAft>
              <a:defRPr>
                <a:solidFill>
                  <a:schemeClr val="tx1"/>
                </a:solidFill>
                <a:latin typeface="Arial" charset="0"/>
              </a:defRPr>
            </a:lvl7pPr>
            <a:lvl8pPr marL="3455017" indent="-230334" eaLnBrk="0" fontAlgn="base" hangingPunct="0">
              <a:spcBef>
                <a:spcPct val="0"/>
              </a:spcBef>
              <a:spcAft>
                <a:spcPct val="0"/>
              </a:spcAft>
              <a:defRPr>
                <a:solidFill>
                  <a:schemeClr val="tx1"/>
                </a:solidFill>
                <a:latin typeface="Arial" charset="0"/>
              </a:defRPr>
            </a:lvl8pPr>
            <a:lvl9pPr marL="3915686" indent="-230334" eaLnBrk="0" fontAlgn="base" hangingPunct="0">
              <a:spcBef>
                <a:spcPct val="0"/>
              </a:spcBef>
              <a:spcAft>
                <a:spcPct val="0"/>
              </a:spcAft>
              <a:defRPr>
                <a:solidFill>
                  <a:schemeClr val="tx1"/>
                </a:solidFill>
                <a:latin typeface="Arial" charset="0"/>
              </a:defRPr>
            </a:lvl9pPr>
          </a:lstStyle>
          <a:p>
            <a:pPr eaLnBrk="1" hangingPunct="1"/>
            <a:fld id="{FA83127E-C95A-4E12-9EE2-A4FFD70B393D}" type="slidenum">
              <a:rPr lang="en-US" altLang="en-US">
                <a:solidFill>
                  <a:prstClr val="black"/>
                </a:solidFill>
              </a:rPr>
              <a:pPr eaLnBrk="1" hangingPunct="1"/>
              <a:t>8</a:t>
            </a:fld>
            <a:endParaRPr lang="en-US" altLang="en-US">
              <a:solidFill>
                <a:prstClr val="black"/>
              </a:solidFill>
            </a:endParaRPr>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518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9D6B20-B430-4B87-A7D8-43A0B4F28FD0}" type="slidenum">
              <a:rPr lang="en-US" altLang="zh-CN">
                <a:latin typeface="Times New Roman" panose="02020603050405020304" pitchFamily="18" charset="0"/>
              </a:rPr>
              <a:pPr eaLnBrk="1" hangingPunct="1"/>
              <a:t>48</a:t>
            </a:fld>
            <a:endParaRPr lang="en-US" altLang="zh-CN">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390900" y="2400300"/>
            <a:ext cx="0" cy="0"/>
          </a:xfrm>
          <a:ln/>
        </p:spPr>
      </p:sp>
      <p:sp>
        <p:nvSpPr>
          <p:cNvPr id="81924" name="Rectangle 3"/>
          <p:cNvSpPr>
            <a:spLocks noGrp="1" noChangeArrowheads="1"/>
          </p:cNvSpPr>
          <p:nvPr>
            <p:ph type="body" idx="1"/>
          </p:nvPr>
        </p:nvSpPr>
        <p:spPr>
          <a:xfrm>
            <a:off x="914400" y="6262688"/>
            <a:ext cx="1195388" cy="274637"/>
          </a:xfrm>
          <a:noFill/>
        </p:spPr>
        <p:txBody>
          <a:bodyPr/>
          <a:lstStyle/>
          <a:p>
            <a:endParaRPr lang="zh-CN" altLang="zh-CN"/>
          </a:p>
        </p:txBody>
      </p:sp>
    </p:spTree>
    <p:extLst>
      <p:ext uri="{BB962C8B-B14F-4D97-AF65-F5344CB8AC3E}">
        <p14:creationId xmlns:p14="http://schemas.microsoft.com/office/powerpoint/2010/main" val="12696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4EB94-622C-4A63-926A-E0E955956582}" type="slidenum">
              <a:rPr lang="en-US" altLang="zh-CN">
                <a:latin typeface="Times New Roman" panose="02020603050405020304" pitchFamily="18" charset="0"/>
              </a:rPr>
              <a:pPr eaLnBrk="1" hangingPunct="1"/>
              <a:t>49</a:t>
            </a:fld>
            <a:endParaRPr lang="en-US" altLang="zh-CN">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147267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2B267C8-7A7A-438B-89C1-9E7AC5D0A388}" type="slidenum">
              <a:rPr lang="en-US" altLang="zh-CN">
                <a:latin typeface="Times New Roman" panose="02020603050405020304" pitchFamily="18" charset="0"/>
              </a:rPr>
              <a:pPr eaLnBrk="1" hangingPunct="1"/>
              <a:t>50</a:t>
            </a:fld>
            <a:endParaRPr lang="en-US" altLang="zh-CN">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4208641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F393F0E-03D6-44F2-A07C-B6132F08CD14}" type="slidenum">
              <a:rPr lang="en-US" altLang="zh-CN">
                <a:latin typeface="Times New Roman" panose="02020603050405020304" pitchFamily="18" charset="0"/>
              </a:rPr>
              <a:pPr eaLnBrk="1" hangingPunct="1"/>
              <a:t>51</a:t>
            </a:fld>
            <a:endParaRPr lang="en-US" altLang="zh-CN">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3208764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F71F29-F39C-4712-899B-87EB938979DB}" type="slidenum">
              <a:rPr lang="en-US" altLang="zh-CN">
                <a:latin typeface="Times New Roman" panose="02020603050405020304" pitchFamily="18" charset="0"/>
              </a:rPr>
              <a:pPr eaLnBrk="1" hangingPunct="1"/>
              <a:t>52</a:t>
            </a:fld>
            <a:endParaRPr lang="en-US" altLang="zh-CN">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051156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1E8F84-0A05-40DF-9F0C-9ADE282EBB5E}" type="slidenum">
              <a:rPr lang="en-US" altLang="zh-CN">
                <a:latin typeface="Times New Roman" panose="02020603050405020304" pitchFamily="18" charset="0"/>
              </a:rPr>
              <a:pPr eaLnBrk="1" hangingPunct="1"/>
              <a:t>53</a:t>
            </a:fld>
            <a:endParaRPr lang="en-US" altLang="zh-CN">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p:spPr>
        <p:txBody>
          <a:bodyPr/>
          <a:lstStyle/>
          <a:p>
            <a:r>
              <a:rPr lang="en-US" altLang="zh-CN" b="1" u="sng">
                <a:hlinkClick r:id="rId3"/>
              </a:rPr>
              <a:t>www.canon.com/bctv/faq/chrab.html</a:t>
            </a:r>
            <a:r>
              <a:rPr lang="en-US" altLang="zh-CN"/>
              <a:t> </a:t>
            </a:r>
          </a:p>
        </p:txBody>
      </p:sp>
    </p:spTree>
    <p:extLst>
      <p:ext uri="{BB962C8B-B14F-4D97-AF65-F5344CB8AC3E}">
        <p14:creationId xmlns:p14="http://schemas.microsoft.com/office/powerpoint/2010/main" val="3908910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BEE7005-E5B3-454E-A9FC-B6FF888A86E6}" type="slidenum">
              <a:rPr lang="en-US" altLang="zh-CN">
                <a:latin typeface="Times New Roman" panose="02020603050405020304" pitchFamily="18" charset="0"/>
              </a:rPr>
              <a:pPr eaLnBrk="1" hangingPunct="1"/>
              <a:t>54</a:t>
            </a:fld>
            <a:endParaRPr lang="en-US" altLang="zh-CN">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14400" y="4343400"/>
            <a:ext cx="5029200" cy="4114800"/>
          </a:xfrm>
          <a:noFill/>
        </p:spPr>
        <p:txBody>
          <a:bodyPr/>
          <a:lstStyle/>
          <a:p>
            <a:r>
              <a:rPr lang="en-US" altLang="zh-CN" b="1" u="sng">
                <a:hlinkClick r:id="rId3"/>
              </a:rPr>
              <a:t>www.canon.com/bctv/faq/chrab.html</a:t>
            </a:r>
            <a:r>
              <a:rPr lang="en-US" altLang="zh-CN"/>
              <a:t> </a:t>
            </a:r>
          </a:p>
        </p:txBody>
      </p:sp>
    </p:spTree>
    <p:extLst>
      <p:ext uri="{BB962C8B-B14F-4D97-AF65-F5344CB8AC3E}">
        <p14:creationId xmlns:p14="http://schemas.microsoft.com/office/powerpoint/2010/main" val="3856551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FE634E-DFD1-4A9F-97C8-A260A8D78683}" type="slidenum">
              <a:rPr lang="en-US" altLang="zh-CN">
                <a:latin typeface="Times New Roman" panose="02020603050405020304" pitchFamily="18" charset="0"/>
              </a:rPr>
              <a:pPr eaLnBrk="1" hangingPunct="1"/>
              <a:t>55</a:t>
            </a:fld>
            <a:endParaRPr lang="en-US" altLang="zh-CN">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89192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8B7DA94-628E-47D5-BD03-847BF110CBD3}" type="slidenum">
              <a:rPr lang="en-US" altLang="zh-CN">
                <a:latin typeface="Times New Roman" panose="02020603050405020304" pitchFamily="18" charset="0"/>
              </a:rPr>
              <a:pPr eaLnBrk="1" hangingPunct="1"/>
              <a:t>56</a:t>
            </a:fld>
            <a:endParaRPr lang="en-US" altLang="zh-CN">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792191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165360-02F3-4ADB-A6B2-204B7763134B}" type="slidenum">
              <a:rPr lang="en-US" altLang="zh-CN">
                <a:latin typeface="Times New Roman" panose="02020603050405020304" pitchFamily="18" charset="0"/>
              </a:rPr>
              <a:pPr eaLnBrk="1" hangingPunct="1"/>
              <a:t>57</a:t>
            </a:fld>
            <a:endParaRPr lang="en-US" altLang="zh-CN">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p:spPr>
        <p:txBody>
          <a:bodyPr/>
          <a:lstStyle/>
          <a:p>
            <a:r>
              <a:rPr lang="en-US" altLang="zh-CN"/>
              <a:t>Y, B and R represent yellow, blue and red respectively.</a:t>
            </a:r>
          </a:p>
        </p:txBody>
      </p:sp>
    </p:spTree>
    <p:extLst>
      <p:ext uri="{BB962C8B-B14F-4D97-AF65-F5344CB8AC3E}">
        <p14:creationId xmlns:p14="http://schemas.microsoft.com/office/powerpoint/2010/main" val="334682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ea typeface="宋体" panose="02010600030101010101" pitchFamily="2" charset="-122"/>
              </a:rPr>
              <a:t>The </a:t>
            </a:r>
            <a:r>
              <a:rPr lang="en-US" altLang="zh-CN" b="1" dirty="0">
                <a:ea typeface="宋体" panose="02010600030101010101" pitchFamily="2" charset="-122"/>
              </a:rPr>
              <a:t>fovea</a:t>
            </a:r>
            <a:r>
              <a:rPr lang="en-US" altLang="zh-CN" dirty="0">
                <a:ea typeface="宋体" panose="02010600030101010101" pitchFamily="2" charset="-122"/>
              </a:rPr>
              <a:t> defines the center of the retina, and is the region of highest visual acuity. In the fovea there are almost exclusively cones, and they are at their highest density. In Fovea, there are almost</a:t>
            </a:r>
            <a:r>
              <a:rPr lang="en-US" altLang="zh-CN" baseline="0" dirty="0">
                <a:ea typeface="宋体" panose="02010600030101010101" pitchFamily="2" charset="-122"/>
              </a:rPr>
              <a:t> no rods.</a:t>
            </a:r>
            <a:endParaRPr lang="en-US" altLang="zh-CN" dirty="0">
              <a:ea typeface="宋体" panose="02010600030101010101" pitchFamily="2" charset="-122"/>
            </a:endParaRPr>
          </a:p>
          <a:p>
            <a:endParaRPr lang="en-US" dirty="0"/>
          </a:p>
        </p:txBody>
      </p:sp>
      <p:sp>
        <p:nvSpPr>
          <p:cNvPr id="4" name="Slide Number Placeholder 3"/>
          <p:cNvSpPr>
            <a:spLocks noGrp="1"/>
          </p:cNvSpPr>
          <p:nvPr>
            <p:ph type="sldNum" sz="quarter" idx="10"/>
          </p:nvPr>
        </p:nvSpPr>
        <p:spPr/>
        <p:txBody>
          <a:bodyPr/>
          <a:lstStyle/>
          <a:p>
            <a:fld id="{E45A247F-407F-4CF1-89C2-B7FDC7F0CCCB}" type="slidenum">
              <a:rPr lang="en-US" smtClean="0"/>
              <a:pPr/>
              <a:t>9</a:t>
            </a:fld>
            <a:endParaRPr lang="en-US"/>
          </a:p>
        </p:txBody>
      </p:sp>
    </p:spTree>
    <p:extLst>
      <p:ext uri="{BB962C8B-B14F-4D97-AF65-F5344CB8AC3E}">
        <p14:creationId xmlns:p14="http://schemas.microsoft.com/office/powerpoint/2010/main" val="435842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474C5C4-CD78-4DA6-81AE-C61036B76F62}" type="slidenum">
              <a:rPr lang="en-US" altLang="zh-CN">
                <a:latin typeface="Times New Roman" panose="02020603050405020304" pitchFamily="18" charset="0"/>
              </a:rPr>
              <a:pPr eaLnBrk="1" hangingPunct="1"/>
              <a:t>59</a:t>
            </a:fld>
            <a:endParaRPr lang="en-US" altLang="zh-CN">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3061067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590BB0-ACFB-48CB-A64B-B04A158F4F91}" type="slidenum">
              <a:rPr lang="en-US" altLang="zh-CN">
                <a:latin typeface="Times New Roman" panose="02020603050405020304" pitchFamily="18" charset="0"/>
              </a:rPr>
              <a:pPr eaLnBrk="1" hangingPunct="1"/>
              <a:t>60</a:t>
            </a:fld>
            <a:endParaRPr lang="en-US" altLang="zh-CN">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212465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80C6A3E-7D90-4615-8228-EC9027C9BC5A}" type="slidenum">
              <a:rPr lang="en-US" altLang="zh-CN">
                <a:latin typeface="Times New Roman" panose="02020603050405020304" pitchFamily="18" charset="0"/>
              </a:rPr>
              <a:pPr eaLnBrk="1" hangingPunct="1"/>
              <a:t>61</a:t>
            </a:fld>
            <a:endParaRPr lang="en-US" altLang="zh-CN">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426759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168FC9-7250-441C-A227-E8F9B3AB700C}" type="slidenum">
              <a:rPr lang="en-US" altLang="zh-CN">
                <a:latin typeface="Times New Roman" panose="02020603050405020304" pitchFamily="18" charset="0"/>
              </a:rPr>
              <a:pPr eaLnBrk="1" hangingPunct="1"/>
              <a:t>62</a:t>
            </a:fld>
            <a:endParaRPr lang="en-US" altLang="zh-CN">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216904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38839BA-59C6-4896-B46E-A4482648FDD1}" type="slidenum">
              <a:rPr lang="en-US" altLang="zh-CN">
                <a:latin typeface="Times New Roman" panose="02020603050405020304" pitchFamily="18" charset="0"/>
              </a:rPr>
              <a:pPr eaLnBrk="1" hangingPunct="1"/>
              <a:t>63</a:t>
            </a:fld>
            <a:endParaRPr lang="en-US" altLang="zh-CN">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8469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12B778B-D0AA-48A3-A471-53D27F76978C}" type="slidenum">
              <a:rPr lang="en-US" altLang="zh-CN">
                <a:latin typeface="Times New Roman" panose="02020603050405020304" pitchFamily="18" charset="0"/>
              </a:rPr>
              <a:pPr eaLnBrk="1" hangingPunct="1"/>
              <a:t>64</a:t>
            </a:fld>
            <a:endParaRPr lang="en-US" altLang="zh-CN">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711934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68642B7-CB71-4253-9083-198F80064107}" type="slidenum">
              <a:rPr lang="en-US" altLang="zh-CN">
                <a:latin typeface="Times New Roman" panose="02020603050405020304" pitchFamily="18" charset="0"/>
              </a:rPr>
              <a:pPr eaLnBrk="1" hangingPunct="1"/>
              <a:t>65</a:t>
            </a:fld>
            <a:endParaRPr lang="en-US" altLang="zh-CN">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a:xfrm>
            <a:off x="914400" y="4343400"/>
            <a:ext cx="5029200" cy="4114800"/>
          </a:xfrm>
        </p:spPr>
        <p:txBody>
          <a:bodyPr/>
          <a:lstStyle/>
          <a:p>
            <a:pPr>
              <a:defRPr/>
            </a:pPr>
            <a:r>
              <a:rPr lang="en-US" altLang="zh-CN" b="1">
                <a:effectLst>
                  <a:outerShdw blurRad="38100" dist="38100" dir="2700000" algn="tl">
                    <a:srgbClr val="C0C0C0"/>
                  </a:outerShdw>
                </a:effectLst>
                <a:sym typeface="Symbol" pitchFamily="18" charset="2"/>
              </a:rPr>
              <a:t>Departures from first-order theory which then result are embodied in the five </a:t>
            </a:r>
            <a:r>
              <a:rPr lang="en-US" altLang="zh-CN" b="1" i="1">
                <a:effectLst>
                  <a:outerShdw blurRad="38100" dist="38100" dir="2700000" algn="tl">
                    <a:srgbClr val="C0C0C0"/>
                  </a:outerShdw>
                </a:effectLst>
                <a:sym typeface="Symbol" pitchFamily="18" charset="2"/>
              </a:rPr>
              <a:t>primary aberrations</a:t>
            </a:r>
            <a:r>
              <a:rPr lang="en-US" altLang="zh-CN" b="1">
                <a:effectLst>
                  <a:outerShdw blurRad="38100" dist="38100" dir="2700000" algn="tl">
                    <a:srgbClr val="C0C0C0"/>
                  </a:outerShdw>
                </a:effectLst>
                <a:sym typeface="Symbol" pitchFamily="18" charset="2"/>
              </a:rPr>
              <a:t> —— </a:t>
            </a:r>
            <a:r>
              <a:rPr lang="en-US" altLang="zh-CN" b="1">
                <a:solidFill>
                  <a:srgbClr val="FF3300"/>
                </a:solidFill>
                <a:effectLst>
                  <a:outerShdw blurRad="38100" dist="38100" dir="2700000" algn="tl">
                    <a:srgbClr val="C0C0C0"/>
                  </a:outerShdw>
                </a:effectLst>
                <a:sym typeface="Symbol" pitchFamily="18" charset="2"/>
              </a:rPr>
              <a:t>spherical aberration, coma, astigmatism, field curvature and distortion</a:t>
            </a:r>
            <a:r>
              <a:rPr lang="en-US" altLang="zh-CN" b="1">
                <a:effectLst>
                  <a:outerShdw blurRad="38100" dist="38100" dir="2700000" algn="tl">
                    <a:srgbClr val="C0C0C0"/>
                  </a:outerShdw>
                </a:effectLst>
                <a:sym typeface="Symbol" pitchFamily="18" charset="2"/>
              </a:rPr>
              <a:t>. These were first studied in detail by </a:t>
            </a:r>
            <a:r>
              <a:rPr lang="en-US" altLang="zh-CN" b="1" i="1">
                <a:solidFill>
                  <a:srgbClr val="66FFCC"/>
                </a:solidFill>
                <a:effectLst>
                  <a:outerShdw blurRad="38100" dist="38100" dir="2700000" algn="tl">
                    <a:srgbClr val="C0C0C0"/>
                  </a:outerShdw>
                </a:effectLst>
                <a:sym typeface="Symbol" pitchFamily="18" charset="2"/>
              </a:rPr>
              <a:t>Ludwig von Seidel</a:t>
            </a:r>
            <a:r>
              <a:rPr lang="en-US" altLang="zh-CN" b="1">
                <a:effectLst>
                  <a:outerShdw blurRad="38100" dist="38100" dir="2700000" algn="tl">
                    <a:srgbClr val="C0C0C0"/>
                  </a:outerShdw>
                </a:effectLst>
                <a:sym typeface="Symbol" pitchFamily="18" charset="2"/>
              </a:rPr>
              <a:t> (1821-96). Accordingly, they are frequently spoken of as the </a:t>
            </a:r>
            <a:r>
              <a:rPr lang="en-US" altLang="zh-CN" b="1">
                <a:solidFill>
                  <a:srgbClr val="FF3300"/>
                </a:solidFill>
                <a:effectLst>
                  <a:outerShdw blurRad="38100" dist="38100" dir="2700000" algn="tl">
                    <a:srgbClr val="C0C0C0"/>
                  </a:outerShdw>
                </a:effectLst>
                <a:sym typeface="Symbol" pitchFamily="18" charset="2"/>
              </a:rPr>
              <a:t>Seidel aberrations</a:t>
            </a:r>
            <a:r>
              <a:rPr lang="en-US" altLang="zh-CN" b="1">
                <a:effectLst>
                  <a:outerShdw blurRad="38100" dist="38100" dir="2700000" algn="tl">
                    <a:srgbClr val="C0C0C0"/>
                  </a:outerShdw>
                </a:effectLst>
                <a:sym typeface="Symbol" pitchFamily="18" charset="2"/>
              </a:rPr>
              <a:t>.</a:t>
            </a:r>
          </a:p>
        </p:txBody>
      </p:sp>
    </p:spTree>
    <p:extLst>
      <p:ext uri="{BB962C8B-B14F-4D97-AF65-F5344CB8AC3E}">
        <p14:creationId xmlns:p14="http://schemas.microsoft.com/office/powerpoint/2010/main" val="3210716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012CCC-687F-4699-A04A-067312CE0252}" type="slidenum">
              <a:rPr lang="en-US" altLang="zh-CN">
                <a:latin typeface="Times New Roman" panose="02020603050405020304" pitchFamily="18" charset="0"/>
              </a:rPr>
              <a:pPr eaLnBrk="1" hangingPunct="1"/>
              <a:t>66</a:t>
            </a:fld>
            <a:endParaRPr lang="en-US" altLang="zh-CN">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3594147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FA1D30F-7448-40C3-AAE1-AE3D94F04737}" type="slidenum">
              <a:rPr lang="en-US" altLang="zh-CN">
                <a:latin typeface="Times New Roman" panose="02020603050405020304" pitchFamily="18" charset="0"/>
              </a:rPr>
              <a:pPr eaLnBrk="1" hangingPunct="1"/>
              <a:t>67</a:t>
            </a:fld>
            <a:endParaRPr lang="en-US" altLang="zh-CN">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85188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1CE42C-5C91-4285-9F2E-C144E78D6194}" type="slidenum">
              <a:rPr lang="en-US" altLang="zh-CN">
                <a:latin typeface="Times New Roman" panose="02020603050405020304" pitchFamily="18" charset="0"/>
              </a:rPr>
              <a:pPr eaLnBrk="1" hangingPunct="1"/>
              <a:t>68</a:t>
            </a:fld>
            <a:endParaRPr lang="en-US" altLang="zh-CN">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13736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257120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212DA9D-B95F-49BD-8306-1A6D2C8C8DFE}" type="slidenum">
              <a:rPr lang="en-US" altLang="zh-CN">
                <a:latin typeface="Times New Roman" panose="02020603050405020304" pitchFamily="18" charset="0"/>
              </a:rPr>
              <a:pPr eaLnBrk="1" hangingPunct="1"/>
              <a:t>69</a:t>
            </a:fld>
            <a:endParaRPr lang="en-US" altLang="zh-CN">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627261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F06BB84-1459-4DD1-86CD-52A5F46C3393}" type="slidenum">
              <a:rPr lang="en-US" altLang="zh-CN">
                <a:latin typeface="Times New Roman" panose="02020603050405020304" pitchFamily="18" charset="0"/>
              </a:rPr>
              <a:pPr eaLnBrk="1" hangingPunct="1"/>
              <a:t>70</a:t>
            </a:fld>
            <a:endParaRPr lang="en-US" altLang="zh-CN">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959097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FA8F5D-A3E4-4E8B-87E0-3788FE832878}" type="slidenum">
              <a:rPr lang="en-US" altLang="zh-CN">
                <a:latin typeface="Times New Roman" panose="02020603050405020304" pitchFamily="18" charset="0"/>
              </a:rPr>
              <a:pPr eaLnBrk="1" hangingPunct="1"/>
              <a:t>71</a:t>
            </a:fld>
            <a:endParaRPr lang="en-US" altLang="zh-CN">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812684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8AB8F3-7CA6-4D52-B73E-71F53F8CDD4A}" type="slidenum">
              <a:rPr lang="en-US" altLang="zh-CN">
                <a:latin typeface="Times New Roman" panose="02020603050405020304" pitchFamily="18" charset="0"/>
              </a:rPr>
              <a:pPr eaLnBrk="1" hangingPunct="1"/>
              <a:t>72</a:t>
            </a:fld>
            <a:endParaRPr lang="en-US" altLang="zh-CN">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98614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3724810-DBCF-4F3C-955C-357112AEA595}" type="slidenum">
              <a:rPr lang="en-US" altLang="zh-CN">
                <a:latin typeface="Times New Roman" panose="02020603050405020304" pitchFamily="18" charset="0"/>
              </a:rPr>
              <a:pPr eaLnBrk="1" hangingPunct="1"/>
              <a:t>73</a:t>
            </a:fld>
            <a:endParaRPr lang="en-US" altLang="zh-CN">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4127982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3388DB8-9220-4067-BF46-2171BB9475AD}" type="slidenum">
              <a:rPr lang="en-US" altLang="zh-CN">
                <a:latin typeface="Times New Roman" panose="02020603050405020304" pitchFamily="18" charset="0"/>
              </a:rPr>
              <a:pPr eaLnBrk="1" hangingPunct="1"/>
              <a:t>74</a:t>
            </a:fld>
            <a:endParaRPr lang="en-US" altLang="zh-CN">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a:xfrm>
            <a:off x="914400" y="4343400"/>
            <a:ext cx="5029200" cy="4114800"/>
          </a:xfrm>
        </p:spPr>
        <p:txBody>
          <a:bodyPr/>
          <a:lstStyle/>
          <a:p>
            <a:pPr>
              <a:defRPr/>
            </a:pPr>
            <a:endParaRPr lang="en-US" altLang="zh-CN" sz="3000" b="1" dirty="0">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2619912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AB5E91-6CD5-4A1D-8839-B6E60135F899}" type="slidenum">
              <a:rPr lang="en-US" altLang="zh-CN">
                <a:latin typeface="Times New Roman" panose="02020603050405020304" pitchFamily="18" charset="0"/>
              </a:rPr>
              <a:pPr eaLnBrk="1" hangingPunct="1"/>
              <a:t>75</a:t>
            </a:fld>
            <a:endParaRPr lang="en-US" altLang="zh-CN">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a:xfrm>
            <a:off x="914400" y="4343400"/>
            <a:ext cx="5029200" cy="4114800"/>
          </a:xfrm>
        </p:spPr>
        <p:txBody>
          <a:bodyPr/>
          <a:lstStyle/>
          <a:p>
            <a:pPr>
              <a:defRPr/>
            </a:pPr>
            <a:endParaRPr lang="en-US" altLang="zh-CN" sz="3000" b="1" dirty="0">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413966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05060DC-8D74-4F3C-8F81-BF6136157566}" type="slidenum">
              <a:rPr lang="en-US" altLang="zh-CN">
                <a:latin typeface="Times New Roman" panose="02020603050405020304" pitchFamily="18" charset="0"/>
              </a:rPr>
              <a:pPr eaLnBrk="1" hangingPunct="1"/>
              <a:t>76</a:t>
            </a:fld>
            <a:endParaRPr lang="en-US" altLang="zh-CN">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a:xfrm>
            <a:off x="914400" y="4343400"/>
            <a:ext cx="5029200" cy="4114800"/>
          </a:xfrm>
        </p:spPr>
        <p:txBody>
          <a:bodyPr/>
          <a:lstStyle/>
          <a:p>
            <a:pPr>
              <a:defRPr/>
            </a:pPr>
            <a:endParaRPr lang="en-US" altLang="zh-CN" sz="3000" b="1" dirty="0">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422653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428193B-CE37-4546-B073-45DA2A1E3B79}" type="slidenum">
              <a:rPr lang="en-US" altLang="zh-CN">
                <a:latin typeface="Times New Roman" panose="02020603050405020304" pitchFamily="18" charset="0"/>
              </a:rPr>
              <a:pPr eaLnBrk="1" hangingPunct="1"/>
              <a:t>77</a:t>
            </a:fld>
            <a:endParaRPr lang="en-US" altLang="zh-CN">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194108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62467" name="备注占位符 2"/>
          <p:cNvSpPr>
            <a:spLocks noGrp="1"/>
          </p:cNvSpPr>
          <p:nvPr>
            <p:ph type="body" idx="1"/>
          </p:nvPr>
        </p:nvSpPr>
        <p:spPr>
          <a:noFill/>
        </p:spPr>
        <p:txBody>
          <a:bodyPr/>
          <a:lstStyle/>
          <a:p>
            <a:r>
              <a:rPr lang="en-US" altLang="zh-CN"/>
              <a:t>From refraction law or Fermat’s principle, we have reach the same conclusion of aplanatic points.</a:t>
            </a:r>
            <a:endParaRPr lang="zh-CN" altLang="en-US"/>
          </a:p>
        </p:txBody>
      </p:sp>
      <p:sp>
        <p:nvSpPr>
          <p:cNvPr id="624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616851-E881-4138-923B-6DABAE4914DA}" type="slidenum">
              <a:rPr lang="en-US" altLang="zh-CN" smtClean="0">
                <a:latin typeface="Times New Roman" panose="02020603050405020304" pitchFamily="18" charset="0"/>
              </a:rPr>
              <a:pPr/>
              <a:t>79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3371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A247F-407F-4CF1-89C2-B7FDC7F0CCCB}" type="slidenum">
              <a:rPr lang="en-US" smtClean="0"/>
              <a:pPr/>
              <a:t>11</a:t>
            </a:fld>
            <a:endParaRPr lang="en-US"/>
          </a:p>
        </p:txBody>
      </p:sp>
    </p:spTree>
    <p:extLst>
      <p:ext uri="{BB962C8B-B14F-4D97-AF65-F5344CB8AC3E}">
        <p14:creationId xmlns:p14="http://schemas.microsoft.com/office/powerpoint/2010/main" val="514932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A8C8AB1-9D51-40F8-B9D5-39AD49A88E6F}" type="slidenum">
              <a:rPr lang="en-US" altLang="zh-CN">
                <a:latin typeface="Times New Roman" panose="02020603050405020304" pitchFamily="18" charset="0"/>
              </a:rPr>
              <a:pPr eaLnBrk="1" hangingPunct="1"/>
              <a:t>81</a:t>
            </a:fld>
            <a:endParaRPr lang="en-US" altLang="zh-CN">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641237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9DC5A35-1C67-4272-A810-B3536B4E62E6}" type="slidenum">
              <a:rPr lang="en-US" altLang="zh-CN">
                <a:latin typeface="Times New Roman" panose="02020603050405020304" pitchFamily="18" charset="0"/>
              </a:rPr>
              <a:pPr eaLnBrk="1" hangingPunct="1"/>
              <a:t>82</a:t>
            </a:fld>
            <a:endParaRPr lang="en-US" altLang="zh-CN">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3154294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A557A2E-1DD2-428C-A9CC-2E415F3FBBF6}" type="slidenum">
              <a:rPr lang="en-US" altLang="zh-CN">
                <a:latin typeface="Times New Roman" panose="02020603050405020304" pitchFamily="18" charset="0"/>
              </a:rPr>
              <a:pPr eaLnBrk="1" hangingPunct="1"/>
              <a:t>83</a:t>
            </a:fld>
            <a:endParaRPr lang="en-US" altLang="zh-CN">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5988998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342EE0-525C-4CEB-B6AF-B1ACFD8A7B86}" type="slidenum">
              <a:rPr lang="en-US" altLang="zh-CN">
                <a:latin typeface="Times New Roman" panose="02020603050405020304" pitchFamily="18" charset="0"/>
              </a:rPr>
              <a:pPr eaLnBrk="1" hangingPunct="1"/>
              <a:t>84</a:t>
            </a:fld>
            <a:endParaRPr lang="en-US" altLang="zh-CN">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669070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3B1DF6-DE55-4928-A0BE-2AC8DA904F2C}" type="slidenum">
              <a:rPr lang="en-US" altLang="zh-CN">
                <a:latin typeface="Times New Roman" panose="02020603050405020304" pitchFamily="18" charset="0"/>
              </a:rPr>
              <a:pPr eaLnBrk="1" hangingPunct="1"/>
              <a:t>85</a:t>
            </a:fld>
            <a:endParaRPr lang="en-US" altLang="zh-CN">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p:spPr>
        <p:txBody>
          <a:bodyPr/>
          <a:lstStyle/>
          <a:p>
            <a:r>
              <a:rPr lang="en-US" altLang="zh-CN"/>
              <a:t>http://hi.baidu.com/yxfoptics/blog/item/128f333f38cbb0e855e7233c.html</a:t>
            </a:r>
          </a:p>
        </p:txBody>
      </p:sp>
    </p:spTree>
    <p:extLst>
      <p:ext uri="{BB962C8B-B14F-4D97-AF65-F5344CB8AC3E}">
        <p14:creationId xmlns:p14="http://schemas.microsoft.com/office/powerpoint/2010/main" val="4149977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BD1BB23-DB4C-4C01-80DB-C88BEE0A4FB5}" type="slidenum">
              <a:rPr lang="en-US" altLang="zh-CN">
                <a:latin typeface="Times New Roman" panose="02020603050405020304" pitchFamily="18" charset="0"/>
              </a:rPr>
              <a:pPr eaLnBrk="1" hangingPunct="1"/>
              <a:t>86</a:t>
            </a:fld>
            <a:endParaRPr lang="en-US" altLang="zh-CN">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914400" y="4343400"/>
            <a:ext cx="5029200" cy="4114800"/>
          </a:xfrm>
        </p:spPr>
        <p:txBody>
          <a:bodyPr/>
          <a:lstStyle/>
          <a:p>
            <a:pPr>
              <a:defRPr/>
            </a:pPr>
            <a:r>
              <a:rPr lang="en-US" altLang="zh-CN" sz="3000" b="1">
                <a:effectLst>
                  <a:outerShdw blurRad="38100" dist="38100" dir="2700000" algn="tl">
                    <a:srgbClr val="C0C0C0"/>
                  </a:outerShdw>
                </a:effectLst>
                <a:sym typeface="Symbol" pitchFamily="18" charset="2"/>
              </a:rPr>
              <a:t>positive-meniscus lens: ), equi-convex: (), convex meniscus: ( </a:t>
            </a:r>
          </a:p>
        </p:txBody>
      </p:sp>
    </p:spTree>
    <p:extLst>
      <p:ext uri="{BB962C8B-B14F-4D97-AF65-F5344CB8AC3E}">
        <p14:creationId xmlns:p14="http://schemas.microsoft.com/office/powerpoint/2010/main" val="3724718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0C3524-EB38-4022-AFCF-5C39A95F1399}" type="slidenum">
              <a:rPr lang="en-US" altLang="zh-CN">
                <a:latin typeface="Times New Roman" panose="02020603050405020304" pitchFamily="18" charset="0"/>
              </a:rPr>
              <a:pPr eaLnBrk="1" hangingPunct="1"/>
              <a:t>87</a:t>
            </a:fld>
            <a:endParaRPr lang="en-US" altLang="zh-CN">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xfrm>
            <a:off x="914400" y="4343400"/>
            <a:ext cx="5029200" cy="4114800"/>
          </a:xfrm>
        </p:spPr>
        <p:txBody>
          <a:bodyPr/>
          <a:lstStyle/>
          <a:p>
            <a:pPr>
              <a:defRPr/>
            </a:pPr>
            <a:endParaRPr lang="zh-CN" altLang="zh-CN" sz="3000" b="1">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31985806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7E8BC2-7ECD-4A44-9667-5D1B490D9558}" type="slidenum">
              <a:rPr lang="en-US" altLang="zh-CN">
                <a:latin typeface="Times New Roman" panose="02020603050405020304" pitchFamily="18" charset="0"/>
              </a:rPr>
              <a:pPr eaLnBrk="1" hangingPunct="1"/>
              <a:t>88</a:t>
            </a:fld>
            <a:endParaRPr lang="en-US" altLang="zh-CN">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a:xfrm>
            <a:off x="914400" y="4343400"/>
            <a:ext cx="5029200" cy="4114800"/>
          </a:xfrm>
        </p:spPr>
        <p:txBody>
          <a:bodyPr/>
          <a:lstStyle/>
          <a:p>
            <a:pPr>
              <a:defRPr/>
            </a:pPr>
            <a:endParaRPr lang="zh-CN" altLang="zh-CN" sz="3000" b="1">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2827130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C99059-85D4-4327-AC20-31A577F647AA}" type="slidenum">
              <a:rPr lang="en-US" altLang="zh-CN">
                <a:latin typeface="Times New Roman" panose="02020603050405020304" pitchFamily="18" charset="0"/>
              </a:rPr>
              <a:pPr eaLnBrk="1" hangingPunct="1"/>
              <a:t>89</a:t>
            </a:fld>
            <a:endParaRPr lang="en-US" altLang="zh-CN">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914400" y="4343400"/>
            <a:ext cx="5029200" cy="4114800"/>
          </a:xfrm>
        </p:spPr>
        <p:txBody>
          <a:bodyPr/>
          <a:lstStyle/>
          <a:p>
            <a:pPr algn="just">
              <a:spcBef>
                <a:spcPct val="20000"/>
              </a:spcBef>
              <a:buClr>
                <a:schemeClr val="hlink"/>
              </a:buClr>
              <a:buSzPct val="75000"/>
              <a:buFont typeface="Wingdings" pitchFamily="2" charset="2"/>
              <a:buNone/>
              <a:defRPr/>
            </a:pPr>
            <a:r>
              <a:rPr kumimoji="0" lang="en-US" altLang="zh-CN" b="1">
                <a:effectLst>
                  <a:outerShdw blurRad="38100" dist="38100" dir="2700000" algn="tl">
                    <a:srgbClr val="C0C0C0"/>
                  </a:outerShdw>
                </a:effectLst>
                <a:sym typeface="Symbol" pitchFamily="18" charset="2"/>
              </a:rPr>
              <a:t>It is an important relationship in optics. It was discovered independently in 1873 by Abbe and Helmholtz although a different form of it was give ten years earlier by R. Clausius.</a:t>
            </a:r>
          </a:p>
          <a:p>
            <a:pPr>
              <a:defRPr/>
            </a:pPr>
            <a:endParaRPr lang="en-US" altLang="zh-CN" sz="3000" b="1">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4280249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FD5B186-FA6D-4040-A84F-923AE5371164}" type="slidenum">
              <a:rPr lang="en-US" altLang="zh-CN">
                <a:latin typeface="Times New Roman" panose="02020603050405020304" pitchFamily="18" charset="0"/>
              </a:rPr>
              <a:pPr eaLnBrk="1" hangingPunct="1"/>
              <a:t>90</a:t>
            </a:fld>
            <a:endParaRPr lang="en-US" altLang="zh-CN">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a:xfrm>
            <a:off x="914400" y="4343400"/>
            <a:ext cx="5029200" cy="4114800"/>
          </a:xfrm>
        </p:spPr>
        <p:txBody>
          <a:bodyPr/>
          <a:lstStyle/>
          <a:p>
            <a:pPr>
              <a:defRPr/>
            </a:pPr>
            <a:endParaRPr lang="zh-CN" altLang="zh-CN" sz="3000" b="1">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val="47181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5A247F-407F-4CF1-89C2-B7FDC7F0CCCB}" type="slidenum">
              <a:rPr lang="en-US" smtClean="0"/>
              <a:pPr/>
              <a:t>12</a:t>
            </a:fld>
            <a:endParaRPr lang="en-US"/>
          </a:p>
        </p:txBody>
      </p:sp>
    </p:spTree>
    <p:extLst>
      <p:ext uri="{BB962C8B-B14F-4D97-AF65-F5344CB8AC3E}">
        <p14:creationId xmlns:p14="http://schemas.microsoft.com/office/powerpoint/2010/main" val="1216296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10C986-AEFE-4F0A-8E53-DFE5BFD4C2D1}" type="slidenum">
              <a:rPr lang="en-US" altLang="zh-CN" smtClean="0"/>
              <a:pPr>
                <a:spcBef>
                  <a:spcPct val="0"/>
                </a:spcBef>
              </a:pPr>
              <a:t>91</a:t>
            </a:fld>
            <a:endParaRPr lang="en-US" altLang="zh-CN"/>
          </a:p>
        </p:txBody>
      </p:sp>
      <p:sp>
        <p:nvSpPr>
          <p:cNvPr id="11673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14400" y="4343400"/>
            <a:ext cx="5029200" cy="4114800"/>
          </a:xfrm>
          <a:noFill/>
        </p:spPr>
        <p:txBody>
          <a:bodyPr/>
          <a:lstStyle/>
          <a:p>
            <a:r>
              <a:rPr lang="en-US" altLang="zh-CN"/>
              <a:t>Sagittal plane</a:t>
            </a:r>
            <a:r>
              <a:rPr lang="zh-CN" altLang="en-US"/>
              <a:t>，极矢面，矢状面。</a:t>
            </a:r>
            <a:r>
              <a:rPr lang="en-US" altLang="zh-CN"/>
              <a:t>Meridional (tangential) plane</a:t>
            </a:r>
            <a:r>
              <a:rPr lang="zh-CN" altLang="en-US"/>
              <a:t>，子午面。</a:t>
            </a:r>
            <a:endParaRPr lang="zh-CN" altLang="zh-CN"/>
          </a:p>
        </p:txBody>
      </p:sp>
    </p:spTree>
    <p:extLst>
      <p:ext uri="{BB962C8B-B14F-4D97-AF65-F5344CB8AC3E}">
        <p14:creationId xmlns:p14="http://schemas.microsoft.com/office/powerpoint/2010/main" val="610274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4B01880-BBA8-4134-81AD-92D6A3191C04}" type="slidenum">
              <a:rPr lang="en-US" altLang="zh-CN">
                <a:latin typeface="Times New Roman" panose="02020603050405020304" pitchFamily="18" charset="0"/>
              </a:rPr>
              <a:pPr eaLnBrk="1" hangingPunct="1"/>
              <a:t>92</a:t>
            </a:fld>
            <a:endParaRPr lang="en-US" altLang="zh-CN">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3926215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EAF95AB-6AF1-4832-90F5-F98B92F9B472}" type="slidenum">
              <a:rPr lang="en-US" altLang="zh-CN">
                <a:latin typeface="Times New Roman" panose="02020603050405020304" pitchFamily="18" charset="0"/>
              </a:rPr>
              <a:pPr eaLnBrk="1" hangingPunct="1"/>
              <a:t>93</a:t>
            </a:fld>
            <a:endParaRPr lang="en-US" altLang="zh-CN">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28430489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AEA3E31-5BD8-4C71-8852-DBAD68DAC1ED}" type="slidenum">
              <a:rPr lang="en-US" altLang="zh-CN">
                <a:latin typeface="Times New Roman" panose="02020603050405020304" pitchFamily="18" charset="0"/>
              </a:rPr>
              <a:pPr eaLnBrk="1" hangingPunct="1"/>
              <a:t>94</a:t>
            </a:fld>
            <a:endParaRPr lang="en-US" altLang="zh-CN">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930049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266A26-D0FF-4B2E-BDD0-2EC4187A0A8F}" type="slidenum">
              <a:rPr lang="en-US" altLang="zh-CN">
                <a:latin typeface="Times New Roman" panose="02020603050405020304" pitchFamily="18" charset="0"/>
              </a:rPr>
              <a:pPr eaLnBrk="1" hangingPunct="1"/>
              <a:t>95</a:t>
            </a:fld>
            <a:endParaRPr lang="en-US" altLang="zh-CN">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084583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A5E51C-BB18-46C7-8EB0-2EA3C6C7657A}" type="slidenum">
              <a:rPr lang="en-US" altLang="zh-CN">
                <a:latin typeface="Times New Roman" panose="02020603050405020304" pitchFamily="18" charset="0"/>
              </a:rPr>
              <a:pPr eaLnBrk="1" hangingPunct="1"/>
              <a:t>96</a:t>
            </a:fld>
            <a:endParaRPr lang="en-US" altLang="zh-CN">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299483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89A48F-F435-4D00-97CE-5810B0F63311}" type="slidenum">
              <a:rPr lang="en-US" altLang="zh-CN">
                <a:latin typeface="Times New Roman" panose="02020603050405020304" pitchFamily="18" charset="0"/>
              </a:rPr>
              <a:pPr eaLnBrk="1" hangingPunct="1"/>
              <a:t>97</a:t>
            </a:fld>
            <a:endParaRPr lang="en-US" altLang="zh-CN">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14400" y="4343400"/>
            <a:ext cx="5029200" cy="4114800"/>
          </a:xfrm>
          <a:noFill/>
        </p:spPr>
        <p:txBody>
          <a:bodyPr/>
          <a:lstStyle/>
          <a:p>
            <a:endParaRPr lang="zh-CN" altLang="zh-CN"/>
          </a:p>
        </p:txBody>
      </p:sp>
    </p:spTree>
    <p:extLst>
      <p:ext uri="{BB962C8B-B14F-4D97-AF65-F5344CB8AC3E}">
        <p14:creationId xmlns:p14="http://schemas.microsoft.com/office/powerpoint/2010/main" val="196234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210DB63-1901-4E74-BFEE-956B5D8C5EA0}" type="slidenum">
              <a:rPr lang="en-US" altLang="zh-CN">
                <a:latin typeface="Times New Roman" panose="02020603050405020304" pitchFamily="18" charset="0"/>
              </a:rPr>
              <a:pPr eaLnBrk="1" hangingPunct="1"/>
              <a:t>98</a:t>
            </a:fld>
            <a:endParaRPr lang="en-US" altLang="zh-CN">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p:spPr>
        <p:txBody>
          <a:bodyPr/>
          <a:lstStyle/>
          <a:p>
            <a:r>
              <a:rPr lang="en-US" altLang="zh-CN"/>
              <a:t>B</a:t>
            </a:r>
            <a:r>
              <a:rPr lang="zh-CN" altLang="en-US"/>
              <a:t>为球面像差（球差）系数，</a:t>
            </a:r>
            <a:r>
              <a:rPr lang="en-US" altLang="zh-CN"/>
              <a:t>F</a:t>
            </a:r>
            <a:r>
              <a:rPr lang="zh-CN" altLang="en-US"/>
              <a:t>为彗差系数，</a:t>
            </a:r>
            <a:r>
              <a:rPr lang="en-US" altLang="zh-CN"/>
              <a:t>C</a:t>
            </a:r>
            <a:r>
              <a:rPr lang="zh-CN" altLang="en-US"/>
              <a:t>为像散系数，</a:t>
            </a:r>
            <a:r>
              <a:rPr lang="en-US" altLang="zh-CN"/>
              <a:t>D</a:t>
            </a:r>
            <a:r>
              <a:rPr lang="zh-CN" altLang="en-US"/>
              <a:t>为像场弯曲（场曲）系数，</a:t>
            </a:r>
            <a:r>
              <a:rPr lang="en-US" altLang="zh-CN"/>
              <a:t>E</a:t>
            </a:r>
            <a:r>
              <a:rPr lang="zh-CN" altLang="en-US"/>
              <a:t>为畸变系数。参见波恩的</a:t>
            </a:r>
            <a:r>
              <a:rPr lang="en-US" altLang="zh-CN"/>
              <a:t>《</a:t>
            </a:r>
            <a:r>
              <a:rPr lang="zh-CN" altLang="en-US"/>
              <a:t>光学原理</a:t>
            </a:r>
            <a:r>
              <a:rPr lang="en-US" altLang="zh-CN"/>
              <a:t>》</a:t>
            </a:r>
          </a:p>
        </p:txBody>
      </p:sp>
    </p:spTree>
    <p:extLst>
      <p:ext uri="{BB962C8B-B14F-4D97-AF65-F5344CB8AC3E}">
        <p14:creationId xmlns:p14="http://schemas.microsoft.com/office/powerpoint/2010/main" val="6489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6932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858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5A247F-407F-4CF1-89C2-B7FDC7F0CCCB}" type="slidenum">
              <a:rPr lang="en-US" smtClean="0"/>
              <a:pPr/>
              <a:t>17</a:t>
            </a:fld>
            <a:endParaRPr lang="en-US"/>
          </a:p>
        </p:txBody>
      </p:sp>
    </p:spTree>
    <p:extLst>
      <p:ext uri="{BB962C8B-B14F-4D97-AF65-F5344CB8AC3E}">
        <p14:creationId xmlns:p14="http://schemas.microsoft.com/office/powerpoint/2010/main" val="14086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101385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140410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4197451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7600" y="1600201"/>
            <a:ext cx="5384800" cy="4530725"/>
          </a:xfrm>
        </p:spPr>
        <p:txBody>
          <a:bodyPr/>
          <a:lstStyle/>
          <a:p>
            <a:pPr lvl="0"/>
            <a:endParaRPr lang="zh-CN" altLang="en-US" noProof="0"/>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fld id="{B44E5B1C-33B8-41A1-828E-89873622989D}" type="slidenum">
              <a:rPr lang="en-US" altLang="zh-CN"/>
              <a:pPr/>
              <a:t>‹#›</a:t>
            </a:fld>
            <a:endParaRPr lang="en-US" altLang="zh-CN"/>
          </a:p>
        </p:txBody>
      </p:sp>
    </p:spTree>
    <p:extLst>
      <p:ext uri="{BB962C8B-B14F-4D97-AF65-F5344CB8AC3E}">
        <p14:creationId xmlns:p14="http://schemas.microsoft.com/office/powerpoint/2010/main" val="2377132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fld id="{ED164271-15D7-4B3D-BB71-0917ADD418D4}" type="slidenum">
              <a:rPr lang="en-US" altLang="zh-CN"/>
              <a:pPr/>
              <a:t>‹#›</a:t>
            </a:fld>
            <a:endParaRPr lang="en-US" altLang="zh-CN"/>
          </a:p>
        </p:txBody>
      </p:sp>
    </p:spTree>
    <p:extLst>
      <p:ext uri="{BB962C8B-B14F-4D97-AF65-F5344CB8AC3E}">
        <p14:creationId xmlns:p14="http://schemas.microsoft.com/office/powerpoint/2010/main" val="4047446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41763"/>
            <a:ext cx="53848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4"/>
          <p:cNvSpPr>
            <a:spLocks noGrp="1" noChangeArrowheads="1"/>
          </p:cNvSpPr>
          <p:nvPr>
            <p:ph type="sldNum" sz="quarter" idx="12"/>
          </p:nvPr>
        </p:nvSpPr>
        <p:spPr>
          <a:ln/>
        </p:spPr>
        <p:txBody>
          <a:bodyPr/>
          <a:lstStyle>
            <a:lvl1pPr>
              <a:defRPr/>
            </a:lvl1pPr>
          </a:lstStyle>
          <a:p>
            <a:fld id="{617D48F1-8741-4194-8BC1-D3F5A2D5476D}" type="slidenum">
              <a:rPr lang="en-US" altLang="zh-CN"/>
              <a:pPr/>
              <a:t>‹#›</a:t>
            </a:fld>
            <a:endParaRPr lang="en-US" altLang="zh-CN"/>
          </a:p>
        </p:txBody>
      </p:sp>
    </p:spTree>
    <p:extLst>
      <p:ext uri="{BB962C8B-B14F-4D97-AF65-F5344CB8AC3E}">
        <p14:creationId xmlns:p14="http://schemas.microsoft.com/office/powerpoint/2010/main" val="425520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199198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328203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44086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393420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3466787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3663889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213819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F9FA489-BCA5-4499-BC0D-D87452AD7D0C}" type="datetimeFigureOut">
              <a:rPr lang="zh-CN" altLang="en-US" smtClean="0"/>
              <a:t>2022/9/28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2986548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FA489-BCA5-4499-BC0D-D87452AD7D0C}" type="datetimeFigureOut">
              <a:rPr lang="zh-CN" altLang="en-US" smtClean="0"/>
              <a:t>2022/9/28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FF75C-2681-4BD2-96C8-B113771FC16F}" type="slidenum">
              <a:rPr lang="zh-CN" altLang="en-US" smtClean="0"/>
              <a:t>‹#›</a:t>
            </a:fld>
            <a:endParaRPr lang="zh-CN" altLang="en-US"/>
          </a:p>
        </p:txBody>
      </p:sp>
    </p:spTree>
    <p:extLst>
      <p:ext uri="{BB962C8B-B14F-4D97-AF65-F5344CB8AC3E}">
        <p14:creationId xmlns:p14="http://schemas.microsoft.com/office/powerpoint/2010/main" val="3008520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File:Astigmatism.sv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9.png"/><Relationship Id="rId2" Type="http://schemas.openxmlformats.org/officeDocument/2006/relationships/image" Target="../media/image47.jpeg"/><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48.w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3.xml"/><Relationship Id="rId4" Type="http://schemas.openxmlformats.org/officeDocument/2006/relationships/image" Target="../media/image50.wmf"/></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customXml" Target="../ink/ink4.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55.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jpe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customXml" Target="../ink/ink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w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60.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8.bin"/><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4.jpeg"/><Relationship Id="rId4" Type="http://schemas.openxmlformats.org/officeDocument/2006/relationships/image" Target="../media/image73.wmf"/></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77.wmf"/></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9.wmf"/><Relationship Id="rId5" Type="http://schemas.openxmlformats.org/officeDocument/2006/relationships/oleObject" Target="../embeddings/oleObject12.bin"/><Relationship Id="rId4" Type="http://schemas.openxmlformats.org/officeDocument/2006/relationships/image" Target="../media/image7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80.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jpe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wmf"/><Relationship Id="rId5" Type="http://schemas.openxmlformats.org/officeDocument/2006/relationships/oleObject" Target="../embeddings/oleObject15.bin"/><Relationship Id="rId4" Type="http://schemas.openxmlformats.org/officeDocument/2006/relationships/image" Target="../media/image8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85.wmf"/><Relationship Id="rId5" Type="http://schemas.openxmlformats.org/officeDocument/2006/relationships/oleObject" Target="../embeddings/oleObject17.bin"/><Relationship Id="rId4" Type="http://schemas.openxmlformats.org/officeDocument/2006/relationships/image" Target="../media/image84.wm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87.wmf"/><Relationship Id="rId5" Type="http://schemas.openxmlformats.org/officeDocument/2006/relationships/oleObject" Target="../embeddings/oleObject19.bin"/><Relationship Id="rId4" Type="http://schemas.openxmlformats.org/officeDocument/2006/relationships/image" Target="../media/image86.wmf"/></Relationships>
</file>

<file path=ppt/slides/_rels/slide61.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89.wmf"/><Relationship Id="rId5" Type="http://schemas.openxmlformats.org/officeDocument/2006/relationships/oleObject" Target="../embeddings/oleObject21.bin"/><Relationship Id="rId4" Type="http://schemas.openxmlformats.org/officeDocument/2006/relationships/image" Target="../media/image88.wmf"/><Relationship Id="rId9" Type="http://schemas.openxmlformats.org/officeDocument/2006/relationships/image" Target="../media/image1.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1.wmf"/></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2.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93.wmf"/></Relationships>
</file>

<file path=ppt/slides/_rels/slide6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26.bin"/><Relationship Id="rId7" Type="http://schemas.openxmlformats.org/officeDocument/2006/relationships/image" Target="../media/image101.wmf"/><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00.wmf"/><Relationship Id="rId5" Type="http://schemas.openxmlformats.org/officeDocument/2006/relationships/oleObject" Target="../embeddings/oleObject27.bin"/><Relationship Id="rId4" Type="http://schemas.openxmlformats.org/officeDocument/2006/relationships/image" Target="../media/image99.wmf"/><Relationship Id="rId9"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08.wmf"/></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oleObject" Target="../embeddings/oleObject30.bin"/><Relationship Id="rId4" Type="http://schemas.openxmlformats.org/officeDocument/2006/relationships/image" Target="../media/image109.wmf"/></Relationships>
</file>

<file path=ppt/slides/_rels/slide9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15.jpeg"/><Relationship Id="rId4" Type="http://schemas.openxmlformats.org/officeDocument/2006/relationships/image" Target="../media/image1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1.jpeg"/><Relationship Id="rId4" Type="http://schemas.openxmlformats.org/officeDocument/2006/relationships/image" Target="../media/image117.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119.wmf"/><Relationship Id="rId5" Type="http://schemas.openxmlformats.org/officeDocument/2006/relationships/oleObject" Target="../embeddings/oleObject33.bin"/><Relationship Id="rId4" Type="http://schemas.openxmlformats.org/officeDocument/2006/relationships/image" Target="../media/image118.wmf"/></Relationships>
</file>

<file path=ppt/slides/_rels/slide9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21.jpe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1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subTitle" idx="1"/>
          </p:nvPr>
        </p:nvSpPr>
        <p:spPr>
          <a:xfrm>
            <a:off x="2895600" y="2276476"/>
            <a:ext cx="6400800" cy="3362325"/>
          </a:xfrm>
        </p:spPr>
        <p:txBody>
          <a:bodyPr/>
          <a:lstStyle/>
          <a:p>
            <a:pPr>
              <a:defRPr/>
            </a:pPr>
            <a:r>
              <a:rPr lang="en-US" altLang="zh-CN" sz="6000" b="1" dirty="0">
                <a:effectLst>
                  <a:outerShdw blurRad="38100" dist="38100" dir="2700000" algn="tl">
                    <a:srgbClr val="000000">
                      <a:alpha val="43137"/>
                    </a:srgbClr>
                  </a:outerShdw>
                </a:effectLst>
              </a:rPr>
              <a:t>Optical Instruments</a:t>
            </a:r>
          </a:p>
          <a:p>
            <a:pPr>
              <a:defRPr/>
            </a:pPr>
            <a:endParaRPr lang="en-US" altLang="zh-CN"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7270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2797"/>
            <a:ext cx="10515600" cy="1325563"/>
          </a:xfrm>
        </p:spPr>
        <p:txBody>
          <a:bodyPr>
            <a:normAutofit/>
          </a:bodyPr>
          <a:lstStyle/>
          <a:p>
            <a:pPr marL="457200" indent="-457200">
              <a:buFont typeface="Arial" panose="020B0604020202020204" pitchFamily="34" charset="0"/>
              <a:buChar char="•"/>
            </a:pPr>
            <a:r>
              <a:rPr lang="en-US" sz="2800" b="1" dirty="0">
                <a:effectLst>
                  <a:outerShdw blurRad="38100" dist="38100" dir="2700000" algn="tl">
                    <a:srgbClr val="000000">
                      <a:alpha val="43137"/>
                    </a:srgbClr>
                  </a:outerShdw>
                </a:effectLst>
                <a:latin typeface="+mn-lt"/>
                <a:ea typeface="+mn-ea"/>
                <a:cs typeface="+mn-cs"/>
              </a:rPr>
              <a:t>Comparison between rods and cones</a:t>
            </a:r>
          </a:p>
        </p:txBody>
      </p:sp>
      <p:graphicFrame>
        <p:nvGraphicFramePr>
          <p:cNvPr id="4" name="Table 3"/>
          <p:cNvGraphicFramePr>
            <a:graphicFrameLocks noGrp="1"/>
          </p:cNvGraphicFramePr>
          <p:nvPr>
            <p:extLst>
              <p:ext uri="{D42A27DB-BD31-4B8C-83A1-F6EECF244321}">
                <p14:modId xmlns:p14="http://schemas.microsoft.com/office/powerpoint/2010/main" val="779827016"/>
              </p:ext>
            </p:extLst>
          </p:nvPr>
        </p:nvGraphicFramePr>
        <p:xfrm>
          <a:off x="463426" y="1859280"/>
          <a:ext cx="11265148" cy="4998720"/>
        </p:xfrm>
        <a:graphic>
          <a:graphicData uri="http://schemas.openxmlformats.org/drawingml/2006/table">
            <a:tbl>
              <a:tblPr firstRow="1" bandRow="1">
                <a:tableStyleId>{5C22544A-7EE6-4342-B048-85BDC9FD1C3A}</a:tableStyleId>
              </a:tblPr>
              <a:tblGrid>
                <a:gridCol w="4876331">
                  <a:extLst>
                    <a:ext uri="{9D8B030D-6E8A-4147-A177-3AD203B41FA5}">
                      <a16:colId xmlns:a16="http://schemas.microsoft.com/office/drawing/2014/main" val="20000"/>
                    </a:ext>
                  </a:extLst>
                </a:gridCol>
                <a:gridCol w="6388817">
                  <a:extLst>
                    <a:ext uri="{9D8B030D-6E8A-4147-A177-3AD203B41FA5}">
                      <a16:colId xmlns:a16="http://schemas.microsoft.com/office/drawing/2014/main" val="20001"/>
                    </a:ext>
                  </a:extLst>
                </a:gridCol>
              </a:tblGrid>
              <a:tr h="458245">
                <a:tc>
                  <a:txBody>
                    <a:bodyPr/>
                    <a:lstStyle/>
                    <a:p>
                      <a:pPr algn="ctr"/>
                      <a:r>
                        <a:rPr lang="en-US" sz="2800" dirty="0"/>
                        <a:t>Rods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Cones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8245">
                <a:tc>
                  <a:txBody>
                    <a:bodyPr/>
                    <a:lstStyle/>
                    <a:p>
                      <a:r>
                        <a:rPr lang="en-US" sz="2800" dirty="0"/>
                        <a:t>Used for night 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Used for day 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340">
                <a:tc>
                  <a:txBody>
                    <a:bodyPr/>
                    <a:lstStyle/>
                    <a:p>
                      <a:r>
                        <a:rPr lang="en-US" sz="2800" dirty="0"/>
                        <a:t>Loss causes night blindness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Loss causes legal blindness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35624">
                <a:tc>
                  <a:txBody>
                    <a:bodyPr/>
                    <a:lstStyle/>
                    <a:p>
                      <a:r>
                        <a:rPr lang="en-US" sz="2800" dirty="0"/>
                        <a:t>Low spatial resolution with higher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High spatial resolution with lower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8245">
                <a:tc>
                  <a:txBody>
                    <a:bodyPr/>
                    <a:lstStyle/>
                    <a:p>
                      <a:r>
                        <a:rPr lang="en-US" sz="2800" dirty="0"/>
                        <a:t>Not present in fovea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Concentrated in fovea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4340">
                <a:tc>
                  <a:txBody>
                    <a:bodyPr/>
                    <a:lstStyle/>
                    <a:p>
                      <a:r>
                        <a:rPr lang="en-US" sz="2800" dirty="0"/>
                        <a:t>Slower time response to 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Quicker time response to 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35624">
                <a:tc>
                  <a:txBody>
                    <a:bodyPr/>
                    <a:lstStyle/>
                    <a:p>
                      <a:r>
                        <a:rPr lang="en-US" sz="2800" dirty="0"/>
                        <a:t>One type of photosensitive</a:t>
                      </a:r>
                      <a:r>
                        <a:rPr lang="en-US" sz="2800" baseline="0" dirty="0"/>
                        <a:t> pigment</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Three types of photosensitive pigment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4340">
                <a:tc>
                  <a:txBody>
                    <a:bodyPr/>
                    <a:lstStyle/>
                    <a:p>
                      <a:r>
                        <a:rPr lang="en-US" sz="2800" dirty="0"/>
                        <a:t>Emphasis</a:t>
                      </a:r>
                      <a:r>
                        <a:rPr lang="en-US" sz="2800" baseline="0" dirty="0"/>
                        <a:t> on</a:t>
                      </a:r>
                      <a:r>
                        <a:rPr lang="en-US" sz="2800" dirty="0"/>
                        <a:t> motion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Emphasis</a:t>
                      </a:r>
                      <a:r>
                        <a:rPr lang="en-US" sz="2800" baseline="0" dirty="0"/>
                        <a:t> on detecting fine detail</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Rectangle 3"/>
          <p:cNvSpPr txBox="1">
            <a:spLocks noChangeArrowheads="1"/>
          </p:cNvSpPr>
          <p:nvPr/>
        </p:nvSpPr>
        <p:spPr>
          <a:xfrm>
            <a:off x="1498600" y="-79376"/>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Photoreceptors: Rods &amp; Cones</a:t>
            </a:r>
          </a:p>
        </p:txBody>
      </p:sp>
      <p:sp>
        <p:nvSpPr>
          <p:cNvPr id="6"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57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498600" y="-79376"/>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Photoreceptors: Rods &amp; Cones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29" y="1288762"/>
            <a:ext cx="6217920" cy="4514750"/>
          </a:xfrm>
          <a:prstGeom prst="rect">
            <a:avLst/>
          </a:prstGeom>
        </p:spPr>
      </p:pic>
      <p:grpSp>
        <p:nvGrpSpPr>
          <p:cNvPr id="15" name="组合 14"/>
          <p:cNvGrpSpPr/>
          <p:nvPr/>
        </p:nvGrpSpPr>
        <p:grpSpPr>
          <a:xfrm>
            <a:off x="3424847" y="3388195"/>
            <a:ext cx="748150" cy="1019200"/>
            <a:chOff x="3424847" y="3670833"/>
            <a:chExt cx="748150" cy="1019200"/>
          </a:xfrm>
        </p:grpSpPr>
        <p:sp>
          <p:nvSpPr>
            <p:cNvPr id="9" name="椭圆 8"/>
            <p:cNvSpPr>
              <a:spLocks noChangeAspect="1"/>
            </p:cNvSpPr>
            <p:nvPr/>
          </p:nvSpPr>
          <p:spPr>
            <a:xfrm>
              <a:off x="3485805" y="4275758"/>
              <a:ext cx="315884" cy="31588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424847" y="3895157"/>
              <a:ext cx="315884" cy="3158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773980" y="4021140"/>
              <a:ext cx="315884" cy="3158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643747" y="3670833"/>
              <a:ext cx="315884" cy="31588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a:spLocks noChangeAspect="1"/>
            </p:cNvSpPr>
            <p:nvPr/>
          </p:nvSpPr>
          <p:spPr>
            <a:xfrm>
              <a:off x="3857113" y="4374149"/>
              <a:ext cx="315884" cy="31588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308" y="2064371"/>
            <a:ext cx="4514850" cy="2847975"/>
          </a:xfrm>
          <a:prstGeom prst="rect">
            <a:avLst/>
          </a:prstGeom>
        </p:spPr>
      </p:pic>
      <p:sp>
        <p:nvSpPr>
          <p:cNvPr id="17" name="矩形 16"/>
          <p:cNvSpPr/>
          <p:nvPr/>
        </p:nvSpPr>
        <p:spPr>
          <a:xfrm>
            <a:off x="9219672" y="5305891"/>
            <a:ext cx="1378904"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rPr>
              <a:t>CCD sensor</a:t>
            </a:r>
            <a:endParaRPr lang="zh-CN" altLang="en-US" b="1" i="1" dirty="0"/>
          </a:p>
        </p:txBody>
      </p:sp>
      <p:sp>
        <p:nvSpPr>
          <p:cNvPr id="18" name="矩形 17"/>
          <p:cNvSpPr/>
          <p:nvPr/>
        </p:nvSpPr>
        <p:spPr>
          <a:xfrm>
            <a:off x="1079171" y="6066939"/>
            <a:ext cx="5697394" cy="369332"/>
          </a:xfrm>
          <a:prstGeom prst="rect">
            <a:avLst/>
          </a:prstGeom>
        </p:spPr>
        <p:txBody>
          <a:bodyPr wrap="none">
            <a:spAutoFit/>
          </a:bodyPr>
          <a:lstStyle/>
          <a:p>
            <a:r>
              <a:rPr lang="en-US" altLang="zh-CN" b="1" i="1" dirty="0">
                <a:effectLst>
                  <a:outerShdw blurRad="38100" dist="38100" dir="2700000" algn="tl">
                    <a:srgbClr val="000000">
                      <a:alpha val="43137"/>
                    </a:srgbClr>
                  </a:outerShdw>
                </a:effectLst>
              </a:rPr>
              <a:t>Retina and vision. Circles present the rods and cones</a:t>
            </a:r>
            <a:endParaRPr lang="zh-CN" altLang="en-US" b="1" i="1" dirty="0"/>
          </a:p>
        </p:txBody>
      </p:sp>
    </p:spTree>
    <p:extLst>
      <p:ext uri="{BB962C8B-B14F-4D97-AF65-F5344CB8AC3E}">
        <p14:creationId xmlns:p14="http://schemas.microsoft.com/office/powerpoint/2010/main" val="13566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rightnessAdaptation.png"/>
          <p:cNvPicPr>
            <a:picLocks noChangeAspect="1"/>
          </p:cNvPicPr>
          <p:nvPr/>
        </p:nvPicPr>
        <p:blipFill>
          <a:blip r:embed="rId3"/>
          <a:stretch>
            <a:fillRect/>
          </a:stretch>
        </p:blipFill>
        <p:spPr>
          <a:xfrm>
            <a:off x="6533805" y="1416637"/>
            <a:ext cx="5354984" cy="539427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99257" y="1178601"/>
            <a:ext cx="5868787" cy="6001643"/>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rPr>
              <a:t>Intensity is log-compressed for perception. </a:t>
            </a:r>
          </a:p>
          <a:p>
            <a:pPr marL="342900" indent="-342900">
              <a:buFont typeface="Arial" panose="020B0604020202020204" pitchFamily="34" charset="0"/>
              <a:buChar char="•"/>
            </a:pPr>
            <a:endParaRPr lang="en-US" sz="2400" b="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rPr>
              <a:t>Human can see light between the glare limit and scotopic threshold with difference on order of 10</a:t>
            </a:r>
            <a:r>
              <a:rPr lang="en-US" sz="2400" b="1" baseline="30000" dirty="0">
                <a:effectLst>
                  <a:outerShdw blurRad="38100" dist="38100" dir="2700000" algn="tl">
                    <a:srgbClr val="000000">
                      <a:alpha val="43137"/>
                    </a:srgbClr>
                  </a:outerShdw>
                </a:effectLst>
              </a:rPr>
              <a:t>10</a:t>
            </a:r>
            <a:r>
              <a:rPr lang="en-US" sz="2400" b="1" dirty="0">
                <a:effectLst>
                  <a:outerShdw blurRad="38100" dist="38100" dir="2700000" algn="tl">
                    <a:srgbClr val="000000">
                      <a:alpha val="43137"/>
                    </a:srgbClr>
                  </a:outerShdw>
                </a:effectLst>
              </a:rPr>
              <a:t>.  For sure not all levels at the same time.</a:t>
            </a:r>
          </a:p>
          <a:p>
            <a:pPr marL="342900" indent="-342900">
              <a:buFont typeface="Arial" panose="020B0604020202020204" pitchFamily="34" charset="0"/>
              <a:buChar char="•"/>
            </a:pPr>
            <a:endParaRPr lang="en-US" sz="2400" b="1"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rPr>
              <a:t>The brain/eye find an average value (for example the red dot) of the whole vision and then modulate the sensitivity to make  simultaneously vision of all light in a modulated range surrounding the adaptation level.</a:t>
            </a:r>
          </a:p>
          <a:p>
            <a:endParaRPr lang="en-US" sz="2400" b="1" dirty="0">
              <a:effectLst>
                <a:outerShdw blurRad="38100" dist="38100" dir="2700000" algn="tl">
                  <a:srgbClr val="000000">
                    <a:alpha val="43137"/>
                  </a:srgbClr>
                </a:outerShdw>
              </a:effectLst>
            </a:endParaRPr>
          </a:p>
        </p:txBody>
      </p:sp>
      <p:sp>
        <p:nvSpPr>
          <p:cNvPr id="6" name="Rectangle 3"/>
          <p:cNvSpPr txBox="1">
            <a:spLocks noChangeArrowheads="1"/>
          </p:cNvSpPr>
          <p:nvPr/>
        </p:nvSpPr>
        <p:spPr>
          <a:xfrm>
            <a:off x="1498600" y="-79376"/>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Brightness Adaptation</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45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idx="1"/>
          </p:nvPr>
        </p:nvSpPr>
        <p:spPr>
          <a:xfrm>
            <a:off x="472057" y="1184276"/>
            <a:ext cx="10706100" cy="1193799"/>
          </a:xfrm>
        </p:spPr>
        <p:txBody>
          <a:bodyPr/>
          <a:lstStyle/>
          <a:p>
            <a:pPr>
              <a:defRPr/>
            </a:pPr>
            <a:r>
              <a:rPr lang="en-US" altLang="zh-CN" b="1" dirty="0">
                <a:effectLst>
                  <a:outerShdw blurRad="38100" dist="38100" dir="2700000" algn="tl">
                    <a:srgbClr val="000000">
                      <a:alpha val="43137"/>
                    </a:srgbClr>
                  </a:outerShdw>
                </a:effectLst>
              </a:rPr>
              <a:t>Switch between codes to rods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9435"/>
            <a:ext cx="5922898" cy="5048565"/>
          </a:xfrm>
          <a:prstGeom prst="rect">
            <a:avLst/>
          </a:prstGeom>
        </p:spPr>
      </p:pic>
      <p:sp>
        <p:nvSpPr>
          <p:cNvPr id="10" name="Rectangle 3"/>
          <p:cNvSpPr txBox="1">
            <a:spLocks noChangeArrowheads="1"/>
          </p:cNvSpPr>
          <p:nvPr/>
        </p:nvSpPr>
        <p:spPr>
          <a:xfrm>
            <a:off x="1498599" y="-79376"/>
            <a:ext cx="8958811"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folHlink"/>
                </a:solidFill>
                <a:latin typeface="Arial" panose="020B0604020202020204" pitchFamily="34" charset="0"/>
                <a:cs typeface="Arial" panose="020B0604020202020204" pitchFamily="34" charset="0"/>
              </a:rPr>
              <a:t>Changeable sensitivity of codes &amp;rods</a:t>
            </a:r>
          </a:p>
        </p:txBody>
      </p:sp>
      <p:sp>
        <p:nvSpPr>
          <p:cNvPr id="11" name="Rectangle 3"/>
          <p:cNvSpPr txBox="1">
            <a:spLocks noChangeArrowheads="1"/>
          </p:cNvSpPr>
          <p:nvPr/>
        </p:nvSpPr>
        <p:spPr>
          <a:xfrm>
            <a:off x="472057" y="1843321"/>
            <a:ext cx="52304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b="1" dirty="0">
                <a:solidFill>
                  <a:srgbClr val="FF0000"/>
                </a:solidFill>
                <a:ea typeface="宋体" panose="02010600030101010101" pitchFamily="2" charset="-122"/>
              </a:rPr>
              <a:t>Sensitivity and response time:</a:t>
            </a:r>
            <a:r>
              <a:rPr lang="en-US" altLang="zh-CN" dirty="0">
                <a:ea typeface="宋体" panose="02010600030101010101" pitchFamily="2" charset="-122"/>
              </a:rPr>
              <a:t> </a:t>
            </a:r>
          </a:p>
          <a:p>
            <a:pPr marL="0" indent="0" algn="just">
              <a:buNone/>
            </a:pPr>
            <a:r>
              <a:rPr lang="en-US" altLang="zh-CN" dirty="0">
                <a:ea typeface="宋体" panose="02010600030101010101" pitchFamily="2" charset="-122"/>
              </a:rPr>
              <a:t>    I</a:t>
            </a:r>
            <a:r>
              <a:rPr lang="en-US" altLang="zh-CN" sz="2900" dirty="0">
                <a:ea typeface="宋体" panose="02010600030101010101" pitchFamily="2" charset="-122"/>
              </a:rPr>
              <a:t>t takes a bit time for the retina cells to respond to incident light. Codes and rods may switch to work according to the maximum sensitivity of the cells. The sensitivity of the cones and rods changes with time before it gets saturation. </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738" y="2082663"/>
            <a:ext cx="5852160" cy="4407408"/>
          </a:xfrm>
          <a:prstGeom prst="rect">
            <a:avLst/>
          </a:prstGeom>
        </p:spPr>
      </p:pic>
    </p:spTree>
    <p:extLst>
      <p:ext uri="{BB962C8B-B14F-4D97-AF65-F5344CB8AC3E}">
        <p14:creationId xmlns:p14="http://schemas.microsoft.com/office/powerpoint/2010/main" val="4116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18918" y="2435258"/>
            <a:ext cx="8220075" cy="4400550"/>
          </a:xfrm>
          <a:prstGeom prst="rect">
            <a:avLst/>
          </a:prstGeom>
        </p:spPr>
      </p:pic>
      <p:sp>
        <p:nvSpPr>
          <p:cNvPr id="557058" name="Rectangle 2"/>
          <p:cNvSpPr>
            <a:spLocks noGrp="1" noChangeArrowheads="1"/>
          </p:cNvSpPr>
          <p:nvPr>
            <p:ph type="body" idx="1"/>
          </p:nvPr>
        </p:nvSpPr>
        <p:spPr>
          <a:xfrm>
            <a:off x="1041400" y="1212536"/>
            <a:ext cx="10706100" cy="1193799"/>
          </a:xfrm>
        </p:spPr>
        <p:txBody>
          <a:bodyPr/>
          <a:lstStyle/>
          <a:p>
            <a:pPr>
              <a:defRPr/>
            </a:pPr>
            <a:r>
              <a:rPr lang="en-US" altLang="zh-CN" b="1" dirty="0">
                <a:effectLst>
                  <a:outerShdw blurRad="38100" dist="38100" dir="2700000" algn="tl">
                    <a:srgbClr val="000000">
                      <a:alpha val="43137"/>
                    </a:srgbClr>
                  </a:outerShdw>
                </a:effectLst>
              </a:rPr>
              <a:t>Benefit of changeable sensitivity: balance between dynamic range and sensitivity</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993606" y="2154202"/>
            <a:ext cx="992579" cy="307777"/>
          </a:xfrm>
          <a:prstGeom prst="rect">
            <a:avLst/>
          </a:prstGeom>
          <a:noFill/>
        </p:spPr>
        <p:txBody>
          <a:bodyPr wrap="none" rtlCol="0">
            <a:spAutoFit/>
          </a:bodyPr>
          <a:lstStyle/>
          <a:p>
            <a:r>
              <a:rPr lang="en-US" altLang="zh-CN" sz="1400" b="1" i="1" dirty="0">
                <a:solidFill>
                  <a:srgbClr val="FF0000"/>
                </a:solidFill>
              </a:rPr>
              <a:t>Threshold</a:t>
            </a:r>
            <a:endParaRPr lang="zh-CN" altLang="en-US" sz="1400" b="1" i="1" dirty="0">
              <a:solidFill>
                <a:srgbClr val="FF0000"/>
              </a:solidFill>
            </a:endParaRPr>
          </a:p>
        </p:txBody>
      </p:sp>
      <p:sp>
        <p:nvSpPr>
          <p:cNvPr id="11" name="文本框 10"/>
          <p:cNvSpPr txBox="1"/>
          <p:nvPr/>
        </p:nvSpPr>
        <p:spPr>
          <a:xfrm>
            <a:off x="8937206" y="2748322"/>
            <a:ext cx="1024639" cy="307777"/>
          </a:xfrm>
          <a:prstGeom prst="rect">
            <a:avLst/>
          </a:prstGeom>
          <a:noFill/>
        </p:spPr>
        <p:txBody>
          <a:bodyPr wrap="none" rtlCol="0">
            <a:spAutoFit/>
          </a:bodyPr>
          <a:lstStyle/>
          <a:p>
            <a:r>
              <a:rPr lang="en-US" altLang="zh-CN" sz="1400" b="1" i="1" dirty="0">
                <a:solidFill>
                  <a:srgbClr val="FF0000"/>
                </a:solidFill>
              </a:rPr>
              <a:t>Saturation</a:t>
            </a:r>
            <a:endParaRPr lang="zh-CN" altLang="en-US" sz="1400" b="1" i="1" dirty="0">
              <a:solidFill>
                <a:srgbClr val="FF0000"/>
              </a:solidFill>
            </a:endParaRPr>
          </a:p>
        </p:txBody>
      </p:sp>
      <p:sp>
        <p:nvSpPr>
          <p:cNvPr id="12" name="文本框 11"/>
          <p:cNvSpPr txBox="1"/>
          <p:nvPr/>
        </p:nvSpPr>
        <p:spPr>
          <a:xfrm>
            <a:off x="4000864" y="2432440"/>
            <a:ext cx="1459054" cy="307777"/>
          </a:xfrm>
          <a:prstGeom prst="rect">
            <a:avLst/>
          </a:prstGeom>
          <a:noFill/>
        </p:spPr>
        <p:txBody>
          <a:bodyPr wrap="none" rtlCol="0">
            <a:spAutoFit/>
          </a:bodyPr>
          <a:lstStyle/>
          <a:p>
            <a:r>
              <a:rPr lang="en-US" altLang="zh-CN" sz="1400" b="1" i="1" dirty="0">
                <a:solidFill>
                  <a:srgbClr val="FF0000"/>
                </a:solidFill>
              </a:rPr>
              <a:t>Linear response</a:t>
            </a:r>
            <a:endParaRPr lang="zh-CN" altLang="en-US" sz="1400" b="1" i="1" dirty="0">
              <a:solidFill>
                <a:srgbClr val="FF0000"/>
              </a:solidFill>
            </a:endParaRPr>
          </a:p>
        </p:txBody>
      </p:sp>
      <p:sp>
        <p:nvSpPr>
          <p:cNvPr id="15" name="Rectangle 3"/>
          <p:cNvSpPr txBox="1">
            <a:spLocks noChangeArrowheads="1"/>
          </p:cNvSpPr>
          <p:nvPr/>
        </p:nvSpPr>
        <p:spPr>
          <a:xfrm>
            <a:off x="1498599" y="-79376"/>
            <a:ext cx="8958811"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folHlink"/>
                </a:solidFill>
                <a:latin typeface="Arial" panose="020B0604020202020204" pitchFamily="34" charset="0"/>
                <a:cs typeface="Arial" panose="020B0604020202020204" pitchFamily="34" charset="0"/>
              </a:rPr>
              <a:t>Changeable sensitivity of codes &amp;rods</a:t>
            </a:r>
          </a:p>
        </p:txBody>
      </p:sp>
    </p:spTree>
    <p:extLst>
      <p:ext uri="{BB962C8B-B14F-4D97-AF65-F5344CB8AC3E}">
        <p14:creationId xmlns:p14="http://schemas.microsoft.com/office/powerpoint/2010/main" val="290643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026"/>
          <p:cNvSpPr>
            <a:spLocks noGrp="1" noChangeArrowheads="1"/>
          </p:cNvSpPr>
          <p:nvPr>
            <p:ph type="title"/>
          </p:nvPr>
        </p:nvSpPr>
        <p:spPr>
          <a:xfrm>
            <a:off x="382389" y="188422"/>
            <a:ext cx="10856422" cy="838200"/>
          </a:xfrm>
        </p:spPr>
        <p:txBody>
          <a:bodyPr>
            <a:noAutofit/>
          </a:bodyPr>
          <a:lstStyle/>
          <a:p>
            <a:r>
              <a:rPr lang="en-US" sz="3600" b="1" dirty="0">
                <a:solidFill>
                  <a:schemeClr val="folHlink"/>
                </a:solidFill>
                <a:latin typeface="Arial" panose="020B0604020202020204" pitchFamily="34" charset="0"/>
                <a:cs typeface="Arial" panose="020B0604020202020204" pitchFamily="34" charset="0"/>
              </a:rPr>
              <a:t>Local Brightness Adaptation and Mach Banding</a:t>
            </a:r>
          </a:p>
        </p:txBody>
      </p:sp>
      <p:sp>
        <p:nvSpPr>
          <p:cNvPr id="14" name="Rectangle 3"/>
          <p:cNvSpPr>
            <a:spLocks noGrp="1" noChangeArrowheads="1"/>
          </p:cNvSpPr>
          <p:nvPr>
            <p:ph idx="1"/>
          </p:nvPr>
        </p:nvSpPr>
        <p:spPr>
          <a:xfrm>
            <a:off x="831273" y="1371599"/>
            <a:ext cx="10906297" cy="5361709"/>
          </a:xfrm>
        </p:spPr>
        <p:txBody>
          <a:bodyPr>
            <a:normAutofit lnSpcReduction="10000"/>
          </a:bodyPr>
          <a:lstStyle/>
          <a:p>
            <a:pPr>
              <a:lnSpc>
                <a:spcPct val="125000"/>
              </a:lnSpc>
            </a:pP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Local brightness adaptation</a:t>
            </a:r>
            <a:endPar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lvl="1">
              <a:lnSpc>
                <a:spcPct val="125000"/>
              </a:lnSpc>
            </a:pP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When viewing an object, the </a:t>
            </a: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eye scans across the image while coming to momentary rest at each point of interest. </a:t>
            </a:r>
          </a:p>
          <a:p>
            <a:pPr lvl="1">
              <a:lnSpc>
                <a:spcPct val="125000"/>
              </a:lnSpc>
            </a:pP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each of view points,  the eye change its sensitivity to adapts to the average brightness of the local region surrounding the point of interest.   </a:t>
            </a:r>
          </a:p>
          <a:p>
            <a:pPr>
              <a:lnSpc>
                <a:spcPct val="125000"/>
              </a:lnSpc>
            </a:pP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Math banding</a:t>
            </a:r>
          </a:p>
          <a:p>
            <a:pPr lvl="2">
              <a:lnSpc>
                <a:spcPct val="125000"/>
              </a:lnSpc>
            </a:pP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 visual effect of LBA of objects with edges where the brightness changes rapidly. </a:t>
            </a:r>
          </a:p>
          <a:p>
            <a:pPr lvl="2">
              <a:lnSpc>
                <a:spcPct val="125000"/>
              </a:lnSpc>
            </a:pP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eye over-/under-shoots at.  This causes ‘false perception’ of the intensities</a:t>
            </a:r>
          </a:p>
        </p:txBody>
      </p:sp>
      <p:sp>
        <p:nvSpPr>
          <p:cNvPr id="5"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78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6"/>
          <p:cNvSpPr>
            <a:spLocks noGrp="1" noChangeArrowheads="1"/>
          </p:cNvSpPr>
          <p:nvPr>
            <p:ph type="title"/>
          </p:nvPr>
        </p:nvSpPr>
        <p:spPr>
          <a:xfrm>
            <a:off x="382389" y="188422"/>
            <a:ext cx="10856422" cy="838200"/>
          </a:xfrm>
        </p:spPr>
        <p:txBody>
          <a:bodyPr>
            <a:noAutofit/>
          </a:bodyPr>
          <a:lstStyle/>
          <a:p>
            <a:r>
              <a:rPr lang="en-US" sz="3600" b="1" dirty="0">
                <a:solidFill>
                  <a:schemeClr val="folHlink"/>
                </a:solidFill>
                <a:latin typeface="Arial" panose="020B0604020202020204" pitchFamily="34" charset="0"/>
                <a:cs typeface="Arial" panose="020B0604020202020204" pitchFamily="34" charset="0"/>
              </a:rPr>
              <a:t>Local Brightness Adaptation and Mach Banding</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991578" y="2350835"/>
            <a:ext cx="10529862" cy="3401571"/>
          </a:xfrm>
          <a:prstGeom prst="rect">
            <a:avLst/>
          </a:prstGeom>
        </p:spPr>
      </p:pic>
      <p:pic>
        <p:nvPicPr>
          <p:cNvPr id="10"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2581" y="0"/>
            <a:ext cx="6798212" cy="684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96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45735" y="1284398"/>
            <a:ext cx="10549340" cy="2116033"/>
          </a:xfrm>
        </p:spPr>
        <p:txBody>
          <a:bodyPr>
            <a:normAutofit/>
          </a:bodyPr>
          <a:lstStyle/>
          <a:p>
            <a:pPr>
              <a:lnSpc>
                <a:spcPct val="90000"/>
              </a:lnSpc>
            </a:pP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Three types of cones</a:t>
            </a:r>
          </a:p>
          <a:p>
            <a:pPr lvl="1"/>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Red (L cone) : 564-580 nm wavelengths (65% of all cones)</a:t>
            </a:r>
          </a:p>
          <a:p>
            <a:pPr lvl="1"/>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Green (M cone) : 534-545 nm wavelengths (30% of all cones)</a:t>
            </a:r>
          </a:p>
          <a:p>
            <a:pPr lvl="1"/>
            <a:r>
              <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Blue (S cone) : 420-440 nm wavelengths (5% of all cones)</a:t>
            </a:r>
          </a:p>
          <a:p>
            <a:pPr lvl="1"/>
            <a:endParaRPr lang="en-US" altLang="zh-CN"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Rectangle 3"/>
          <p:cNvSpPr txBox="1">
            <a:spLocks noChangeArrowheads="1"/>
          </p:cNvSpPr>
          <p:nvPr/>
        </p:nvSpPr>
        <p:spPr>
          <a:xfrm>
            <a:off x="1847850" y="0"/>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Color Vision from Cones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8"/>
          <p:cNvGraphicFramePr>
            <a:graphicFrameLocks/>
          </p:cNvGraphicFramePr>
          <p:nvPr>
            <p:extLst>
              <p:ext uri="{D42A27DB-BD31-4B8C-83A1-F6EECF244321}">
                <p14:modId xmlns:p14="http://schemas.microsoft.com/office/powerpoint/2010/main" val="2227313819"/>
              </p:ext>
            </p:extLst>
          </p:nvPr>
        </p:nvGraphicFramePr>
        <p:xfrm>
          <a:off x="1631604" y="3624380"/>
          <a:ext cx="9458500" cy="2971026"/>
        </p:xfrm>
        <a:graphic>
          <a:graphicData uri="http://schemas.openxmlformats.org/drawingml/2006/table">
            <a:tbl>
              <a:tblPr firstRow="1" bandRow="1">
                <a:tableStyleId>{5C22544A-7EE6-4342-B048-85BDC9FD1C3A}</a:tableStyleId>
              </a:tblPr>
              <a:tblGrid>
                <a:gridCol w="2364625">
                  <a:extLst>
                    <a:ext uri="{9D8B030D-6E8A-4147-A177-3AD203B41FA5}">
                      <a16:colId xmlns:a16="http://schemas.microsoft.com/office/drawing/2014/main" val="20000"/>
                    </a:ext>
                  </a:extLst>
                </a:gridCol>
                <a:gridCol w="2364625">
                  <a:extLst>
                    <a:ext uri="{9D8B030D-6E8A-4147-A177-3AD203B41FA5}">
                      <a16:colId xmlns:a16="http://schemas.microsoft.com/office/drawing/2014/main" val="20001"/>
                    </a:ext>
                  </a:extLst>
                </a:gridCol>
                <a:gridCol w="2364625">
                  <a:extLst>
                    <a:ext uri="{9D8B030D-6E8A-4147-A177-3AD203B41FA5}">
                      <a16:colId xmlns:a16="http://schemas.microsoft.com/office/drawing/2014/main" val="20002"/>
                    </a:ext>
                  </a:extLst>
                </a:gridCol>
                <a:gridCol w="2364625">
                  <a:extLst>
                    <a:ext uri="{9D8B030D-6E8A-4147-A177-3AD203B41FA5}">
                      <a16:colId xmlns:a16="http://schemas.microsoft.com/office/drawing/2014/main" val="20003"/>
                    </a:ext>
                  </a:extLst>
                </a:gridCol>
              </a:tblGrid>
              <a:tr h="796862">
                <a:tc>
                  <a:txBody>
                    <a:bodyPr/>
                    <a:lstStyle/>
                    <a:p>
                      <a:pPr algn="ctr"/>
                      <a:r>
                        <a:rPr lang="en-US" sz="2400" dirty="0"/>
                        <a:t>Type of</a:t>
                      </a:r>
                      <a:r>
                        <a:rPr lang="en-US" sz="2400" baseline="0" dirty="0"/>
                        <a:t> Cone</a:t>
                      </a:r>
                      <a:endParaRPr lang="en-US" sz="2400" dirty="0"/>
                    </a:p>
                  </a:txBody>
                  <a:tcPr/>
                </a:tc>
                <a:tc>
                  <a:txBody>
                    <a:bodyPr/>
                    <a:lstStyle/>
                    <a:p>
                      <a:pPr algn="ctr"/>
                      <a:r>
                        <a:rPr lang="en-US" sz="2400" dirty="0"/>
                        <a:t>Range of Sensitivity</a:t>
                      </a:r>
                    </a:p>
                  </a:txBody>
                  <a:tcPr/>
                </a:tc>
                <a:tc>
                  <a:txBody>
                    <a:bodyPr/>
                    <a:lstStyle/>
                    <a:p>
                      <a:pPr algn="ctr"/>
                      <a:r>
                        <a:rPr lang="en-US" sz="2400" dirty="0"/>
                        <a:t>Peak Sensitivity</a:t>
                      </a:r>
                    </a:p>
                  </a:txBody>
                  <a:tcPr/>
                </a:tc>
                <a:tc>
                  <a:txBody>
                    <a:bodyPr/>
                    <a:lstStyle/>
                    <a:p>
                      <a:pPr algn="ctr"/>
                      <a:r>
                        <a:rPr lang="en-US" sz="2400" dirty="0"/>
                        <a:t>Color</a:t>
                      </a:r>
                    </a:p>
                  </a:txBody>
                  <a:tcPr/>
                </a:tc>
                <a:extLst>
                  <a:ext uri="{0D108BD9-81ED-4DB2-BD59-A6C34878D82A}">
                    <a16:rowId xmlns:a16="http://schemas.microsoft.com/office/drawing/2014/main" val="10000"/>
                  </a:ext>
                </a:extLst>
              </a:tr>
              <a:tr h="716022">
                <a:tc>
                  <a:txBody>
                    <a:bodyPr/>
                    <a:lstStyle/>
                    <a:p>
                      <a:pPr algn="ctr"/>
                      <a:r>
                        <a:rPr lang="en-US" sz="2400" dirty="0"/>
                        <a:t>Short</a:t>
                      </a:r>
                      <a:r>
                        <a:rPr lang="en-US" sz="2400" baseline="0" dirty="0"/>
                        <a:t> (S)</a:t>
                      </a:r>
                      <a:endParaRPr lang="en-US" sz="2400" dirty="0"/>
                    </a:p>
                  </a:txBody>
                  <a:tcPr/>
                </a:tc>
                <a:tc>
                  <a:txBody>
                    <a:bodyPr/>
                    <a:lstStyle/>
                    <a:p>
                      <a:pPr algn="ctr"/>
                      <a:r>
                        <a:rPr lang="en-US" sz="2400" dirty="0"/>
                        <a:t>400-500 nm</a:t>
                      </a:r>
                    </a:p>
                  </a:txBody>
                  <a:tcPr/>
                </a:tc>
                <a:tc>
                  <a:txBody>
                    <a:bodyPr/>
                    <a:lstStyle/>
                    <a:p>
                      <a:pPr algn="ctr"/>
                      <a:r>
                        <a:rPr lang="en-US" sz="2400" dirty="0"/>
                        <a:t>420-440 nm</a:t>
                      </a:r>
                    </a:p>
                  </a:txBody>
                  <a:tcPr/>
                </a:tc>
                <a:tc>
                  <a:txBody>
                    <a:bodyPr/>
                    <a:lstStyle/>
                    <a:p>
                      <a:pPr algn="ctr"/>
                      <a:r>
                        <a:rPr lang="en-US" sz="2400" dirty="0"/>
                        <a:t>Blue</a:t>
                      </a:r>
                    </a:p>
                  </a:txBody>
                  <a:tcPr/>
                </a:tc>
                <a:extLst>
                  <a:ext uri="{0D108BD9-81ED-4DB2-BD59-A6C34878D82A}">
                    <a16:rowId xmlns:a16="http://schemas.microsoft.com/office/drawing/2014/main" val="10001"/>
                  </a:ext>
                </a:extLst>
              </a:tr>
              <a:tr h="716022">
                <a:tc>
                  <a:txBody>
                    <a:bodyPr/>
                    <a:lstStyle/>
                    <a:p>
                      <a:pPr algn="ctr"/>
                      <a:r>
                        <a:rPr lang="en-US" sz="2400" dirty="0"/>
                        <a:t>Medium</a:t>
                      </a:r>
                      <a:r>
                        <a:rPr lang="en-US" sz="2400" baseline="0" dirty="0"/>
                        <a:t> (M)</a:t>
                      </a:r>
                      <a:endParaRPr lang="en-US" sz="2400" dirty="0"/>
                    </a:p>
                  </a:txBody>
                  <a:tcPr/>
                </a:tc>
                <a:tc>
                  <a:txBody>
                    <a:bodyPr/>
                    <a:lstStyle/>
                    <a:p>
                      <a:pPr algn="ctr"/>
                      <a:r>
                        <a:rPr lang="en-US" sz="2400" dirty="0"/>
                        <a:t>450-630 nm</a:t>
                      </a:r>
                    </a:p>
                  </a:txBody>
                  <a:tcPr/>
                </a:tc>
                <a:tc>
                  <a:txBody>
                    <a:bodyPr/>
                    <a:lstStyle/>
                    <a:p>
                      <a:pPr algn="ctr"/>
                      <a:r>
                        <a:rPr lang="en-US" sz="2400" dirty="0"/>
                        <a:t>534-545 nm</a:t>
                      </a:r>
                    </a:p>
                  </a:txBody>
                  <a:tcPr/>
                </a:tc>
                <a:tc>
                  <a:txBody>
                    <a:bodyPr/>
                    <a:lstStyle/>
                    <a:p>
                      <a:pPr algn="ctr"/>
                      <a:r>
                        <a:rPr lang="en-US" sz="2400" dirty="0"/>
                        <a:t>Green</a:t>
                      </a:r>
                    </a:p>
                  </a:txBody>
                  <a:tcPr/>
                </a:tc>
                <a:extLst>
                  <a:ext uri="{0D108BD9-81ED-4DB2-BD59-A6C34878D82A}">
                    <a16:rowId xmlns:a16="http://schemas.microsoft.com/office/drawing/2014/main" val="10002"/>
                  </a:ext>
                </a:extLst>
              </a:tr>
              <a:tr h="716022">
                <a:tc>
                  <a:txBody>
                    <a:bodyPr/>
                    <a:lstStyle/>
                    <a:p>
                      <a:pPr algn="ctr"/>
                      <a:r>
                        <a:rPr lang="en-US" sz="2400" dirty="0"/>
                        <a:t>Long (L)</a:t>
                      </a:r>
                    </a:p>
                  </a:txBody>
                  <a:tcPr/>
                </a:tc>
                <a:tc>
                  <a:txBody>
                    <a:bodyPr/>
                    <a:lstStyle/>
                    <a:p>
                      <a:pPr algn="ctr"/>
                      <a:r>
                        <a:rPr lang="en-US" sz="2400" dirty="0"/>
                        <a:t>500-700 nm</a:t>
                      </a:r>
                    </a:p>
                  </a:txBody>
                  <a:tcPr/>
                </a:tc>
                <a:tc>
                  <a:txBody>
                    <a:bodyPr/>
                    <a:lstStyle/>
                    <a:p>
                      <a:pPr algn="ctr"/>
                      <a:r>
                        <a:rPr lang="en-US" sz="2400" dirty="0"/>
                        <a:t>564-580 nm</a:t>
                      </a:r>
                    </a:p>
                  </a:txBody>
                  <a:tcPr/>
                </a:tc>
                <a:tc>
                  <a:txBody>
                    <a:bodyPr/>
                    <a:lstStyle/>
                    <a:p>
                      <a:pPr algn="ctr"/>
                      <a:r>
                        <a:rPr lang="en-US" sz="2400" dirty="0"/>
                        <a:t>Red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4293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8"/>
          <p:cNvGraphicFramePr>
            <a:graphicFrameLocks/>
          </p:cNvGraphicFramePr>
          <p:nvPr>
            <p:extLst>
              <p:ext uri="{D42A27DB-BD31-4B8C-83A1-F6EECF244321}">
                <p14:modId xmlns:p14="http://schemas.microsoft.com/office/powerpoint/2010/main" val="1629943514"/>
              </p:ext>
            </p:extLst>
          </p:nvPr>
        </p:nvGraphicFramePr>
        <p:xfrm>
          <a:off x="109181" y="1249767"/>
          <a:ext cx="3043452" cy="2011680"/>
        </p:xfrm>
        <a:graphic>
          <a:graphicData uri="http://schemas.openxmlformats.org/drawingml/2006/table">
            <a:tbl>
              <a:tblPr firstRow="1" bandRow="1">
                <a:tableStyleId>{5C22544A-7EE6-4342-B048-85BDC9FD1C3A}</a:tableStyleId>
              </a:tblPr>
              <a:tblGrid>
                <a:gridCol w="685555">
                  <a:extLst>
                    <a:ext uri="{9D8B030D-6E8A-4147-A177-3AD203B41FA5}">
                      <a16:colId xmlns:a16="http://schemas.microsoft.com/office/drawing/2014/main" val="20000"/>
                    </a:ext>
                  </a:extLst>
                </a:gridCol>
                <a:gridCol w="836171">
                  <a:extLst>
                    <a:ext uri="{9D8B030D-6E8A-4147-A177-3AD203B41FA5}">
                      <a16:colId xmlns:a16="http://schemas.microsoft.com/office/drawing/2014/main" val="20001"/>
                    </a:ext>
                  </a:extLst>
                </a:gridCol>
                <a:gridCol w="920212">
                  <a:extLst>
                    <a:ext uri="{9D8B030D-6E8A-4147-A177-3AD203B41FA5}">
                      <a16:colId xmlns:a16="http://schemas.microsoft.com/office/drawing/2014/main" val="20002"/>
                    </a:ext>
                  </a:extLst>
                </a:gridCol>
                <a:gridCol w="601514">
                  <a:extLst>
                    <a:ext uri="{9D8B030D-6E8A-4147-A177-3AD203B41FA5}">
                      <a16:colId xmlns:a16="http://schemas.microsoft.com/office/drawing/2014/main" val="20003"/>
                    </a:ext>
                  </a:extLst>
                </a:gridCol>
              </a:tblGrid>
              <a:tr h="374562">
                <a:tc>
                  <a:txBody>
                    <a:bodyPr/>
                    <a:lstStyle/>
                    <a:p>
                      <a:pPr algn="ctr"/>
                      <a:r>
                        <a:rPr lang="en-US" sz="1200" dirty="0"/>
                        <a:t>Type of</a:t>
                      </a:r>
                      <a:r>
                        <a:rPr lang="en-US" sz="1200" baseline="0" dirty="0"/>
                        <a:t> Cone</a:t>
                      </a:r>
                      <a:endParaRPr lang="en-US" sz="1200" dirty="0"/>
                    </a:p>
                  </a:txBody>
                  <a:tcPr/>
                </a:tc>
                <a:tc>
                  <a:txBody>
                    <a:bodyPr/>
                    <a:lstStyle/>
                    <a:p>
                      <a:pPr algn="ctr"/>
                      <a:r>
                        <a:rPr lang="en-US" sz="1200" dirty="0"/>
                        <a:t>Range of Sensitivity</a:t>
                      </a:r>
                    </a:p>
                  </a:txBody>
                  <a:tcPr/>
                </a:tc>
                <a:tc>
                  <a:txBody>
                    <a:bodyPr/>
                    <a:lstStyle/>
                    <a:p>
                      <a:pPr algn="ctr"/>
                      <a:r>
                        <a:rPr lang="en-US" sz="1200" dirty="0"/>
                        <a:t>Peak Sensitivity</a:t>
                      </a:r>
                    </a:p>
                  </a:txBody>
                  <a:tcPr/>
                </a:tc>
                <a:tc>
                  <a:txBody>
                    <a:bodyPr/>
                    <a:lstStyle/>
                    <a:p>
                      <a:pPr algn="ctr"/>
                      <a:r>
                        <a:rPr lang="en-US" sz="1200" dirty="0"/>
                        <a:t>Color</a:t>
                      </a:r>
                    </a:p>
                  </a:txBody>
                  <a:tcPr/>
                </a:tc>
                <a:extLst>
                  <a:ext uri="{0D108BD9-81ED-4DB2-BD59-A6C34878D82A}">
                    <a16:rowId xmlns:a16="http://schemas.microsoft.com/office/drawing/2014/main" val="10000"/>
                  </a:ext>
                </a:extLst>
              </a:tr>
              <a:tr h="336563">
                <a:tc>
                  <a:txBody>
                    <a:bodyPr/>
                    <a:lstStyle/>
                    <a:p>
                      <a:pPr algn="ctr"/>
                      <a:r>
                        <a:rPr lang="en-US" sz="1200" dirty="0"/>
                        <a:t>Short</a:t>
                      </a:r>
                      <a:r>
                        <a:rPr lang="en-US" sz="1200" baseline="0" dirty="0"/>
                        <a:t> (S)</a:t>
                      </a:r>
                      <a:endParaRPr lang="en-US" sz="1200" dirty="0"/>
                    </a:p>
                  </a:txBody>
                  <a:tcPr/>
                </a:tc>
                <a:tc>
                  <a:txBody>
                    <a:bodyPr/>
                    <a:lstStyle/>
                    <a:p>
                      <a:pPr algn="ctr"/>
                      <a:r>
                        <a:rPr lang="en-US" sz="1200" dirty="0"/>
                        <a:t>400-500 nm</a:t>
                      </a:r>
                    </a:p>
                  </a:txBody>
                  <a:tcPr/>
                </a:tc>
                <a:tc>
                  <a:txBody>
                    <a:bodyPr/>
                    <a:lstStyle/>
                    <a:p>
                      <a:pPr algn="ctr"/>
                      <a:r>
                        <a:rPr lang="en-US" sz="1200" dirty="0"/>
                        <a:t>420-440 nm</a:t>
                      </a:r>
                    </a:p>
                  </a:txBody>
                  <a:tcPr/>
                </a:tc>
                <a:tc>
                  <a:txBody>
                    <a:bodyPr/>
                    <a:lstStyle/>
                    <a:p>
                      <a:pPr algn="ctr"/>
                      <a:r>
                        <a:rPr lang="en-US" sz="1200" dirty="0"/>
                        <a:t>Blue</a:t>
                      </a:r>
                    </a:p>
                  </a:txBody>
                  <a:tcPr/>
                </a:tc>
                <a:extLst>
                  <a:ext uri="{0D108BD9-81ED-4DB2-BD59-A6C34878D82A}">
                    <a16:rowId xmlns:a16="http://schemas.microsoft.com/office/drawing/2014/main" val="10001"/>
                  </a:ext>
                </a:extLst>
              </a:tr>
              <a:tr h="336563">
                <a:tc>
                  <a:txBody>
                    <a:bodyPr/>
                    <a:lstStyle/>
                    <a:p>
                      <a:pPr algn="ctr"/>
                      <a:r>
                        <a:rPr lang="en-US" sz="1200" dirty="0"/>
                        <a:t>Medium</a:t>
                      </a:r>
                      <a:r>
                        <a:rPr lang="en-US" sz="1200" baseline="0" dirty="0"/>
                        <a:t> (M)</a:t>
                      </a:r>
                      <a:endParaRPr lang="en-US" sz="1200" dirty="0"/>
                    </a:p>
                  </a:txBody>
                  <a:tcPr/>
                </a:tc>
                <a:tc>
                  <a:txBody>
                    <a:bodyPr/>
                    <a:lstStyle/>
                    <a:p>
                      <a:pPr algn="ctr"/>
                      <a:r>
                        <a:rPr lang="en-US" sz="1200" dirty="0"/>
                        <a:t>450-630 nm</a:t>
                      </a:r>
                    </a:p>
                  </a:txBody>
                  <a:tcPr/>
                </a:tc>
                <a:tc>
                  <a:txBody>
                    <a:bodyPr/>
                    <a:lstStyle/>
                    <a:p>
                      <a:pPr algn="ctr"/>
                      <a:r>
                        <a:rPr lang="en-US" sz="1200" dirty="0"/>
                        <a:t>534-545 nm</a:t>
                      </a:r>
                    </a:p>
                  </a:txBody>
                  <a:tcPr/>
                </a:tc>
                <a:tc>
                  <a:txBody>
                    <a:bodyPr/>
                    <a:lstStyle/>
                    <a:p>
                      <a:pPr algn="ctr"/>
                      <a:r>
                        <a:rPr lang="en-US" sz="1200" dirty="0"/>
                        <a:t>Green</a:t>
                      </a:r>
                    </a:p>
                  </a:txBody>
                  <a:tcPr/>
                </a:tc>
                <a:extLst>
                  <a:ext uri="{0D108BD9-81ED-4DB2-BD59-A6C34878D82A}">
                    <a16:rowId xmlns:a16="http://schemas.microsoft.com/office/drawing/2014/main" val="10002"/>
                  </a:ext>
                </a:extLst>
              </a:tr>
              <a:tr h="336563">
                <a:tc>
                  <a:txBody>
                    <a:bodyPr/>
                    <a:lstStyle/>
                    <a:p>
                      <a:pPr algn="ctr"/>
                      <a:r>
                        <a:rPr lang="en-US" sz="1200" dirty="0"/>
                        <a:t>Long (L)</a:t>
                      </a:r>
                    </a:p>
                  </a:txBody>
                  <a:tcPr/>
                </a:tc>
                <a:tc>
                  <a:txBody>
                    <a:bodyPr/>
                    <a:lstStyle/>
                    <a:p>
                      <a:pPr algn="ctr"/>
                      <a:r>
                        <a:rPr lang="en-US" sz="1200" dirty="0"/>
                        <a:t>500-700 nm</a:t>
                      </a:r>
                    </a:p>
                  </a:txBody>
                  <a:tcPr/>
                </a:tc>
                <a:tc>
                  <a:txBody>
                    <a:bodyPr/>
                    <a:lstStyle/>
                    <a:p>
                      <a:pPr algn="ctr"/>
                      <a:r>
                        <a:rPr lang="en-US" sz="1200" dirty="0"/>
                        <a:t>564-580 nm</a:t>
                      </a:r>
                    </a:p>
                  </a:txBody>
                  <a:tcPr/>
                </a:tc>
                <a:tc>
                  <a:txBody>
                    <a:bodyPr/>
                    <a:lstStyle/>
                    <a:p>
                      <a:pPr algn="ctr"/>
                      <a:r>
                        <a:rPr lang="en-US" sz="1200" dirty="0"/>
                        <a:t>Red</a:t>
                      </a:r>
                    </a:p>
                  </a:txBody>
                  <a:tcPr/>
                </a:tc>
                <a:extLst>
                  <a:ext uri="{0D108BD9-81ED-4DB2-BD59-A6C34878D82A}">
                    <a16:rowId xmlns:a16="http://schemas.microsoft.com/office/drawing/2014/main" val="10003"/>
                  </a:ext>
                </a:extLst>
              </a:tr>
            </a:tbl>
          </a:graphicData>
        </a:graphic>
      </p:graphicFrame>
      <p:pic>
        <p:nvPicPr>
          <p:cNvPr id="11" name="Picture 4" descr="Cone-response.png"/>
          <p:cNvPicPr>
            <a:picLocks noChangeAspect="1"/>
          </p:cNvPicPr>
          <p:nvPr/>
        </p:nvPicPr>
        <p:blipFill>
          <a:blip r:embed="rId4"/>
          <a:stretch>
            <a:fillRect/>
          </a:stretch>
        </p:blipFill>
        <p:spPr>
          <a:xfrm>
            <a:off x="4010009" y="1167211"/>
            <a:ext cx="7289530" cy="4585114"/>
          </a:xfrm>
          <a:prstGeom prst="rect">
            <a:avLst/>
          </a:prstGeom>
        </p:spPr>
      </p:pic>
      <p:sp>
        <p:nvSpPr>
          <p:cNvPr id="4" name="矩形 3"/>
          <p:cNvSpPr/>
          <p:nvPr/>
        </p:nvSpPr>
        <p:spPr>
          <a:xfrm>
            <a:off x="3889613" y="5989262"/>
            <a:ext cx="8053767" cy="646331"/>
          </a:xfrm>
          <a:prstGeom prst="rect">
            <a:avLst/>
          </a:prstGeom>
        </p:spPr>
        <p:txBody>
          <a:bodyPr wrap="square">
            <a:spAutoFit/>
          </a:bodyPr>
          <a:lstStyle/>
          <a:p>
            <a:r>
              <a:rPr lang="en-US" altLang="zh-CN" i="1" dirty="0">
                <a:effectLst>
                  <a:outerShdw blurRad="38100" dist="38100" dir="2700000" algn="tl">
                    <a:srgbClr val="000000">
                      <a:alpha val="43137"/>
                    </a:srgbClr>
                  </a:outerShdw>
                </a:effectLst>
              </a:rPr>
              <a:t>Response of S, M and L cones (blue, green and red lines in the picture.) Black line is the response of rods for night (scotopic) vision with peak about 500nm.</a:t>
            </a:r>
            <a:endParaRPr lang="zh-CN" altLang="en-US" i="1" dirty="0"/>
          </a:p>
        </p:txBody>
      </p:sp>
      <p:sp>
        <p:nvSpPr>
          <p:cNvPr id="12" name="Rectangle 3"/>
          <p:cNvSpPr txBox="1">
            <a:spLocks noChangeArrowheads="1"/>
          </p:cNvSpPr>
          <p:nvPr/>
        </p:nvSpPr>
        <p:spPr>
          <a:xfrm>
            <a:off x="1847850" y="0"/>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Color Vision from Cones</a:t>
            </a:r>
          </a:p>
        </p:txBody>
      </p:sp>
    </p:spTree>
    <p:extLst>
      <p:ext uri="{BB962C8B-B14F-4D97-AF65-F5344CB8AC3E}">
        <p14:creationId xmlns:p14="http://schemas.microsoft.com/office/powerpoint/2010/main" val="328869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81200" y="0"/>
            <a:ext cx="8229600" cy="1143000"/>
          </a:xfrm>
        </p:spPr>
        <p:txBody>
          <a:bodyPr>
            <a:normAutofit/>
          </a:bodyPr>
          <a:lstStyle/>
          <a:p>
            <a:r>
              <a:rPr lang="en-US" b="1" dirty="0">
                <a:solidFill>
                  <a:schemeClr val="folHlink"/>
                </a:solidFill>
                <a:latin typeface="Arial" panose="020B0604020202020204" pitchFamily="34" charset="0"/>
                <a:cs typeface="Arial" panose="020B0604020202020204" pitchFamily="34" charset="0"/>
              </a:rPr>
              <a:t>Chromaticity Diagram</a:t>
            </a:r>
          </a:p>
        </p:txBody>
      </p:sp>
      <p:sp>
        <p:nvSpPr>
          <p:cNvPr id="7" name="Content Placeholder 6"/>
          <p:cNvSpPr>
            <a:spLocks noGrp="1"/>
          </p:cNvSpPr>
          <p:nvPr>
            <p:ph sz="quarter" idx="2"/>
          </p:nvPr>
        </p:nvSpPr>
        <p:spPr>
          <a:xfrm>
            <a:off x="615143" y="1479666"/>
            <a:ext cx="5023658" cy="4671752"/>
          </a:xfrm>
        </p:spPr>
        <p:txBody>
          <a:bodyPr/>
          <a:lstStyle/>
          <a:p>
            <a:r>
              <a:rPr lang="en-US" dirty="0">
                <a:latin typeface="Arial" panose="020B0604020202020204" pitchFamily="34" charset="0"/>
                <a:cs typeface="Arial" panose="020B0604020202020204" pitchFamily="34" charset="0"/>
              </a:rPr>
              <a:t>This is the diagram used by the CIE to define the chromaticity given chromaticity coordinates x and y. Given a coordinate, one can find the corresponding color in the diagram.</a:t>
            </a:r>
          </a:p>
        </p:txBody>
      </p:sp>
      <p:pic>
        <p:nvPicPr>
          <p:cNvPr id="4" name="Picture 3"/>
          <p:cNvPicPr>
            <a:picLocks noChangeAspect="1"/>
          </p:cNvPicPr>
          <p:nvPr/>
        </p:nvPicPr>
        <p:blipFill>
          <a:blip r:embed="rId2"/>
          <a:stretch>
            <a:fillRect/>
          </a:stretch>
        </p:blipFill>
        <p:spPr>
          <a:xfrm>
            <a:off x="5898868" y="1269840"/>
            <a:ext cx="4769133" cy="5588161"/>
          </a:xfrm>
          <a:prstGeom prst="rect">
            <a:avLst/>
          </a:prstGeom>
        </p:spPr>
      </p:pic>
      <p:sp>
        <p:nvSpPr>
          <p:cNvPr id="10"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1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Optical Instruments</a:t>
            </a:r>
          </a:p>
        </p:txBody>
      </p:sp>
      <p:sp>
        <p:nvSpPr>
          <p:cNvPr id="553987" name="Rectangle 3"/>
          <p:cNvSpPr>
            <a:spLocks noGrp="1" noChangeArrowheads="1"/>
          </p:cNvSpPr>
          <p:nvPr>
            <p:ph type="body" idx="1"/>
          </p:nvPr>
        </p:nvSpPr>
        <p:spPr/>
        <p:txBody>
          <a:bodyPr/>
          <a:lstStyle/>
          <a:p>
            <a:pPr>
              <a:lnSpc>
                <a:spcPct val="120000"/>
              </a:lnSpc>
              <a:defRPr/>
            </a:pPr>
            <a:r>
              <a:rPr lang="en-US" altLang="zh-CN" b="1" dirty="0">
                <a:latin typeface="Arial" panose="020B0604020202020204" pitchFamily="34" charset="0"/>
                <a:cs typeface="Arial" panose="020B0604020202020204" pitchFamily="34" charset="0"/>
              </a:rPr>
              <a:t>Analysis generally involves the laws of reflection and refraction</a:t>
            </a:r>
          </a:p>
          <a:p>
            <a:pPr>
              <a:lnSpc>
                <a:spcPct val="120000"/>
              </a:lnSpc>
              <a:defRPr/>
            </a:pPr>
            <a:r>
              <a:rPr lang="en-US" altLang="zh-CN" b="1" dirty="0">
                <a:latin typeface="Arial" panose="020B0604020202020204" pitchFamily="34" charset="0"/>
                <a:cs typeface="Arial" panose="020B0604020202020204" pitchFamily="34" charset="0"/>
              </a:rPr>
              <a:t>Analysis uses the procedures of geometric optics</a:t>
            </a:r>
          </a:p>
          <a:p>
            <a:pPr>
              <a:lnSpc>
                <a:spcPct val="120000"/>
              </a:lnSpc>
              <a:defRPr/>
            </a:pPr>
            <a:r>
              <a:rPr lang="en-US" altLang="zh-CN" b="1" dirty="0">
                <a:latin typeface="Arial" panose="020B0604020202020204" pitchFamily="34" charset="0"/>
                <a:cs typeface="Arial" panose="020B0604020202020204" pitchFamily="34" charset="0"/>
              </a:rPr>
              <a:t>In certain phenomena, the wave nature of light must be taken into account.</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822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260"/>
            <a:ext cx="10515600" cy="1325563"/>
          </a:xfrm>
        </p:spPr>
        <p:txBody>
          <a:bodyPr>
            <a:normAutofit/>
          </a:bodyPr>
          <a:lstStyle/>
          <a:p>
            <a:r>
              <a:rPr lang="en-US" b="1" dirty="0">
                <a:solidFill>
                  <a:schemeClr val="folHlink"/>
                </a:solidFill>
                <a:latin typeface="Arial" panose="020B0604020202020204" pitchFamily="34" charset="0"/>
                <a:cs typeface="Arial" panose="020B0604020202020204" pitchFamily="34" charset="0"/>
              </a:rPr>
              <a:t>Simultaneous Contrast</a:t>
            </a:r>
          </a:p>
        </p:txBody>
      </p:sp>
      <p:sp>
        <p:nvSpPr>
          <p:cNvPr id="3" name="Content Placeholder 2"/>
          <p:cNvSpPr>
            <a:spLocks noGrp="1"/>
          </p:cNvSpPr>
          <p:nvPr>
            <p:ph sz="quarter" idx="1"/>
          </p:nvPr>
        </p:nvSpPr>
        <p:spPr>
          <a:xfrm>
            <a:off x="745344" y="1517425"/>
            <a:ext cx="4348942" cy="2304658"/>
          </a:xfrm>
        </p:spPr>
        <p:txBody>
          <a:bodyPr>
            <a:normAutofit/>
          </a:bodyPr>
          <a:lstStyle/>
          <a:p>
            <a:r>
              <a:rPr lang="en-US" b="1" dirty="0">
                <a:latin typeface="Arial" panose="020B0604020202020204" pitchFamily="34" charset="0"/>
                <a:cs typeface="Arial" panose="020B0604020202020204" pitchFamily="34" charset="0"/>
              </a:rPr>
              <a:t>Simultaneous contrast refers to the way in which two adjacent intensities (or colors) affect each other. </a:t>
            </a:r>
          </a:p>
        </p:txBody>
      </p:sp>
      <p:sp>
        <p:nvSpPr>
          <p:cNvPr id="5"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927" y="1120435"/>
            <a:ext cx="5396836" cy="5713263"/>
          </a:xfrm>
          <a:prstGeom prst="rect">
            <a:avLst/>
          </a:prstGeom>
        </p:spPr>
      </p:pic>
      <p:sp>
        <p:nvSpPr>
          <p:cNvPr id="10" name="矩形 9"/>
          <p:cNvSpPr/>
          <p:nvPr/>
        </p:nvSpPr>
        <p:spPr>
          <a:xfrm>
            <a:off x="1868978" y="4479941"/>
            <a:ext cx="4082935" cy="2031325"/>
          </a:xfrm>
          <a:prstGeom prst="rect">
            <a:avLst/>
          </a:prstGeom>
        </p:spPr>
        <p:txBody>
          <a:bodyPr wrap="square">
            <a:spAutoFit/>
          </a:bodyPr>
          <a:lstStyle/>
          <a:p>
            <a:pPr lvl="1"/>
            <a:r>
              <a:rPr lang="en-US" altLang="zh-CN" b="1" dirty="0">
                <a:latin typeface="Arial" panose="020B0604020202020204" pitchFamily="34" charset="0"/>
                <a:cs typeface="Arial" panose="020B0604020202020204" pitchFamily="34" charset="0"/>
              </a:rPr>
              <a:t>Example: The nine identical inner squares are surrounded by squares with difference intensity. The perceived intensity of the inner squares varies from bright on the left top to dark on the right bottom. </a:t>
            </a:r>
          </a:p>
        </p:txBody>
      </p:sp>
    </p:spTree>
    <p:extLst>
      <p:ext uri="{BB962C8B-B14F-4D97-AF65-F5344CB8AC3E}">
        <p14:creationId xmlns:p14="http://schemas.microsoft.com/office/powerpoint/2010/main" val="301684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61492"/>
            <a:ext cx="5417588" cy="3666037"/>
          </a:xfrm>
          <a:prstGeom prst="rect">
            <a:avLst/>
          </a:prstGeom>
        </p:spPr>
      </p:pic>
      <p:sp>
        <p:nvSpPr>
          <p:cNvPr id="15"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31520" y="1729049"/>
            <a:ext cx="4572000" cy="3108543"/>
          </a:xfrm>
          <a:prstGeom prst="rect">
            <a:avLst/>
          </a:prstGeom>
        </p:spPr>
        <p:txBody>
          <a:bodyPr wrap="square">
            <a:spAutoFit/>
          </a:bodyPr>
          <a:lstStyle/>
          <a:p>
            <a:pPr marL="342900" indent="-342900">
              <a:buFont typeface="Arial" panose="020B0604020202020204" pitchFamily="34" charset="0"/>
              <a:buChar char="•"/>
            </a:pPr>
            <a:r>
              <a:rPr lang="en-US" altLang="zh-CN" sz="2800" b="1" dirty="0">
                <a:effectLst/>
                <a:latin typeface="Arial" panose="020B0604020202020204" pitchFamily="34" charset="0"/>
              </a:rPr>
              <a:t>Simultaneous Contrast</a:t>
            </a:r>
          </a:p>
          <a:p>
            <a:r>
              <a:rPr lang="en-US" altLang="zh-CN" sz="2800" b="1" dirty="0">
                <a:effectLst/>
                <a:latin typeface="Arial" panose="020B0604020202020204" pitchFamily="34" charset="0"/>
              </a:rPr>
              <a:t>    Identical colors appear to shift when framed by different backgrounds or patterns. This is also called “chromatic adaptation”</a:t>
            </a:r>
          </a:p>
        </p:txBody>
      </p:sp>
      <p:sp>
        <p:nvSpPr>
          <p:cNvPr id="8" name="矩形 7"/>
          <p:cNvSpPr/>
          <p:nvPr/>
        </p:nvSpPr>
        <p:spPr>
          <a:xfrm>
            <a:off x="6301512" y="6105876"/>
            <a:ext cx="5006563" cy="369332"/>
          </a:xfrm>
          <a:prstGeom prst="rect">
            <a:avLst/>
          </a:prstGeom>
        </p:spPr>
        <p:txBody>
          <a:bodyPr wrap="none">
            <a:spAutoFit/>
          </a:bodyPr>
          <a:lstStyle/>
          <a:p>
            <a:r>
              <a:rPr lang="en-US" altLang="zh-CN" b="1" i="1" dirty="0">
                <a:latin typeface="Arial" panose="020B0604020202020204" pitchFamily="34" charset="0"/>
                <a:cs typeface="Arial" panose="020B0604020202020204" pitchFamily="34" charset="0"/>
              </a:rPr>
              <a:t>The two crosses in fact have identical color.</a:t>
            </a:r>
            <a:endParaRPr lang="zh-CN" altLang="en-US" i="1" dirty="0"/>
          </a:p>
        </p:txBody>
      </p:sp>
      <p:sp>
        <p:nvSpPr>
          <p:cNvPr id="22" name="Title 1"/>
          <p:cNvSpPr>
            <a:spLocks noGrp="1"/>
          </p:cNvSpPr>
          <p:nvPr/>
        </p:nvSpPr>
        <p:spPr>
          <a:xfrm>
            <a:off x="997988" y="-270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folHlink"/>
                </a:solidFill>
                <a:latin typeface="Arial" panose="020B0604020202020204" pitchFamily="34" charset="0"/>
                <a:cs typeface="Arial" panose="020B0604020202020204" pitchFamily="34" charset="0"/>
              </a:rPr>
              <a:t>Simultaneous Contrast</a:t>
            </a: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1" y="1094227"/>
            <a:ext cx="4392636" cy="5901140"/>
          </a:xfrm>
          <a:prstGeom prst="rect">
            <a:avLst/>
          </a:prstGeom>
        </p:spPr>
      </p:pic>
    </p:spTree>
    <p:extLst>
      <p:ext uri="{BB962C8B-B14F-4D97-AF65-F5344CB8AC3E}">
        <p14:creationId xmlns:p14="http://schemas.microsoft.com/office/powerpoint/2010/main" val="1671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570" y="181900"/>
            <a:ext cx="7097250" cy="6009350"/>
          </a:xfrm>
          <a:prstGeom prst="rect">
            <a:avLst/>
          </a:prstGeom>
        </p:spPr>
      </p:pic>
      <p:sp>
        <p:nvSpPr>
          <p:cNvPr id="3" name="矩形 2"/>
          <p:cNvSpPr/>
          <p:nvPr/>
        </p:nvSpPr>
        <p:spPr>
          <a:xfrm>
            <a:off x="622544" y="6218250"/>
            <a:ext cx="11039302" cy="584775"/>
          </a:xfrm>
          <a:prstGeom prst="rect">
            <a:avLst/>
          </a:prstGeom>
        </p:spPr>
        <p:txBody>
          <a:bodyPr wrap="square">
            <a:spAutoFit/>
          </a:bodyPr>
          <a:lstStyle/>
          <a:p>
            <a:pPr algn="ctr"/>
            <a:r>
              <a:rPr lang="en-US" altLang="zh-CN" sz="1600" b="1" i="1" u="none" strike="noStrike" dirty="0">
                <a:solidFill>
                  <a:srgbClr val="000000"/>
                </a:solidFill>
                <a:effectLst/>
                <a:latin typeface="Microsoft YaHei" panose="020B0503020204020204" pitchFamily="34" charset="-122"/>
                <a:ea typeface="Microsoft YaHei" panose="020B0503020204020204" pitchFamily="34" charset="-122"/>
              </a:rPr>
              <a:t>Move your eyes across the image and watch the rotating figures.</a:t>
            </a:r>
            <a:br>
              <a:rPr lang="en-US" altLang="zh-CN" sz="1600" i="1" dirty="0"/>
            </a:br>
            <a:r>
              <a:rPr lang="en-US" altLang="zh-CN" sz="1600" b="1" i="1" u="none" strike="noStrike" dirty="0">
                <a:solidFill>
                  <a:srgbClr val="000000"/>
                </a:solidFill>
                <a:effectLst/>
                <a:latin typeface="Microsoft YaHei" panose="020B0503020204020204" pitchFamily="34" charset="-122"/>
                <a:ea typeface="Microsoft YaHei" panose="020B0503020204020204" pitchFamily="34" charset="-122"/>
              </a:rPr>
              <a:t>Then focus your eyes at the red dot in the center and within a few seconds nothing moves.</a:t>
            </a:r>
            <a:endParaRPr lang="zh-CN" altLang="en-US" sz="1600" i="1" dirty="0"/>
          </a:p>
        </p:txBody>
      </p:sp>
    </p:spTree>
    <p:extLst>
      <p:ext uri="{BB962C8B-B14F-4D97-AF65-F5344CB8AC3E}">
        <p14:creationId xmlns:p14="http://schemas.microsoft.com/office/powerpoint/2010/main" val="341306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1143000"/>
          </a:xfrm>
        </p:spPr>
        <p:txBody>
          <a:bodyPr>
            <a:normAutofit/>
          </a:bodyPr>
          <a:lstStyle/>
          <a:p>
            <a:r>
              <a:rPr lang="en-US" b="1" dirty="0">
                <a:solidFill>
                  <a:schemeClr val="folHlink"/>
                </a:solidFill>
                <a:latin typeface="Arial" panose="020B0604020202020204" pitchFamily="34" charset="0"/>
                <a:cs typeface="Arial" panose="020B0604020202020204" pitchFamily="34" charset="0"/>
              </a:rPr>
              <a:t>Purkinje Effect</a:t>
            </a:r>
          </a:p>
        </p:txBody>
      </p:sp>
      <p:sp>
        <p:nvSpPr>
          <p:cNvPr id="2" name="Content Placeholder 1"/>
          <p:cNvSpPr>
            <a:spLocks noGrp="1"/>
          </p:cNvSpPr>
          <p:nvPr>
            <p:ph sz="half" idx="1"/>
          </p:nvPr>
        </p:nvSpPr>
        <p:spPr>
          <a:xfrm>
            <a:off x="545909" y="1358370"/>
            <a:ext cx="6456093" cy="4892305"/>
          </a:xfrm>
        </p:spPr>
        <p:txBody>
          <a:bodyPr>
            <a:normAutofit/>
          </a:bodyPr>
          <a:lstStyle/>
          <a:p>
            <a:r>
              <a:rPr lang="en-US" altLang="zh-CN" sz="2400" b="1" dirty="0"/>
              <a:t>Purkinje Effect. </a:t>
            </a:r>
          </a:p>
          <a:p>
            <a:pPr marL="457200" lvl="1" indent="0">
              <a:buNone/>
            </a:pPr>
            <a:r>
              <a:rPr lang="en-US" sz="2200" b="1" dirty="0"/>
              <a:t>In dim light, eye is most sensitive to wavelengths around 500 nm because rods work.  In bright light, eye is most sensitive to wavelengths around 550 nm when cones are more active.  This is the basis for differences in our sensitivities to colors in bright or dim lighting. </a:t>
            </a:r>
          </a:p>
          <a:p>
            <a:r>
              <a:rPr lang="en-US" sz="2400" b="1" dirty="0"/>
              <a:t>Bluish-green object appear brighter in dim light than in bright light and greenish-yellow objects appear brighter in bright light than in dim light.  </a:t>
            </a:r>
          </a:p>
          <a:p>
            <a:endParaRPr lang="en-US" sz="2400" b="1" dirty="0"/>
          </a:p>
          <a:p>
            <a:endParaRPr lang="en-US" sz="2400" b="1" dirty="0"/>
          </a:p>
        </p:txBody>
      </p:sp>
      <p:pic>
        <p:nvPicPr>
          <p:cNvPr id="7" name="Content Placeholder 6" descr="purkinje_shift.jpg"/>
          <p:cNvPicPr>
            <a:picLocks noGrp="1" noChangeAspect="1"/>
          </p:cNvPicPr>
          <p:nvPr>
            <p:ph sz="half" idx="2"/>
          </p:nvPr>
        </p:nvPicPr>
        <p:blipFill>
          <a:blip r:embed="rId2"/>
          <a:srcRect l="-3551" r="-3551"/>
          <a:stretch>
            <a:fillRect/>
          </a:stretch>
        </p:blipFill>
        <p:spPr>
          <a:xfrm>
            <a:off x="7288664" y="1669942"/>
            <a:ext cx="4419978" cy="4580733"/>
          </a:xfrm>
        </p:spPr>
      </p:pic>
      <p:sp>
        <p:nvSpPr>
          <p:cNvPr id="9"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05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4"/>
          </p:nvPr>
        </p:nvSpPr>
        <p:spPr>
          <a:xfrm>
            <a:off x="6169026" y="1401512"/>
            <a:ext cx="4721887" cy="4958808"/>
          </a:xfrm>
        </p:spPr>
        <p:txBody>
          <a:bodyPr>
            <a:normAutofit/>
          </a:bodyPr>
          <a:lstStyle/>
          <a:p>
            <a:r>
              <a:rPr lang="en-US" dirty="0"/>
              <a:t>Simulated appearance of a red geranium and foliage in normal bright-light (</a:t>
            </a:r>
            <a:r>
              <a:rPr lang="en-US" dirty="0" err="1"/>
              <a:t>photopic</a:t>
            </a:r>
            <a:r>
              <a:rPr lang="en-US" dirty="0"/>
              <a:t>) vision, dusk (</a:t>
            </a:r>
            <a:r>
              <a:rPr lang="en-US" dirty="0" err="1"/>
              <a:t>mesopic</a:t>
            </a:r>
            <a:r>
              <a:rPr lang="en-US" dirty="0"/>
              <a:t>) vision, and night (scotopic) vision</a:t>
            </a:r>
          </a:p>
          <a:p>
            <a:r>
              <a:rPr lang="en-US" dirty="0"/>
              <a:t>In daylight the red petals appear brighter and the green leaves duller.</a:t>
            </a:r>
          </a:p>
          <a:p>
            <a:r>
              <a:rPr lang="en-US" dirty="0"/>
              <a:t>In twilight, the red petals appear duller and the green leaves appear brighter.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275588"/>
            <a:ext cx="2795866" cy="5582412"/>
          </a:xfrm>
          <a:prstGeom prst="rect">
            <a:avLst/>
          </a:prstGeom>
        </p:spPr>
      </p:pic>
      <p:sp>
        <p:nvSpPr>
          <p:cNvPr id="9" name="Title 2"/>
          <p:cNvSpPr>
            <a:spLocks noGrp="1"/>
          </p:cNvSpPr>
          <p:nvPr>
            <p:ph type="title"/>
          </p:nvPr>
        </p:nvSpPr>
        <p:spPr>
          <a:xfrm>
            <a:off x="1981200" y="0"/>
            <a:ext cx="8229600" cy="1143000"/>
          </a:xfrm>
        </p:spPr>
        <p:txBody>
          <a:bodyPr>
            <a:normAutofit/>
          </a:bodyPr>
          <a:lstStyle/>
          <a:p>
            <a:r>
              <a:rPr lang="en-US" b="1" dirty="0">
                <a:solidFill>
                  <a:schemeClr val="folHlink"/>
                </a:solidFill>
                <a:latin typeface="Arial" panose="020B0604020202020204" pitchFamily="34" charset="0"/>
                <a:cs typeface="Arial" panose="020B0604020202020204" pitchFamily="34" charset="0"/>
              </a:rPr>
              <a:t>Purkinje Effect</a:t>
            </a:r>
          </a:p>
        </p:txBody>
      </p:sp>
      <p:sp>
        <p:nvSpPr>
          <p:cNvPr id="10"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501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body" sz="half" idx="1"/>
          </p:nvPr>
        </p:nvSpPr>
        <p:spPr/>
        <p:txBody>
          <a:bodyPr/>
          <a:lstStyle/>
          <a:p>
            <a:pPr eaLnBrk="1" hangingPunct="1">
              <a:buFont typeface="Wingdings" pitchFamily="2" charset="2"/>
              <a:buNone/>
            </a:pPr>
            <a:r>
              <a:rPr lang="en-US" altLang="en-US" sz="2600" b="1" dirty="0">
                <a:latin typeface="Arial" panose="020B0604020202020204" pitchFamily="34" charset="0"/>
                <a:cs typeface="Arial" panose="020B0604020202020204" pitchFamily="34" charset="0"/>
              </a:rPr>
              <a:t>HYPEROPIA</a:t>
            </a:r>
          </a:p>
          <a:p>
            <a:pPr eaLnBrk="1" hangingPunct="1"/>
            <a:r>
              <a:rPr lang="en-US" altLang="en-US" sz="2600" b="1" dirty="0">
                <a:latin typeface="Arial" panose="020B0604020202020204" pitchFamily="34" charset="0"/>
                <a:cs typeface="Arial" panose="020B0604020202020204" pitchFamily="34" charset="0"/>
              </a:rPr>
              <a:t>Far-sightedness</a:t>
            </a:r>
          </a:p>
          <a:p>
            <a:pPr eaLnBrk="1" hangingPunct="1"/>
            <a:r>
              <a:rPr lang="en-US" altLang="en-US" sz="2600" b="1" dirty="0">
                <a:latin typeface="Arial" panose="020B0604020202020204" pitchFamily="34" charset="0"/>
                <a:cs typeface="Arial" panose="020B0604020202020204" pitchFamily="34" charset="0"/>
              </a:rPr>
              <a:t>Problem seeing close objects</a:t>
            </a:r>
          </a:p>
          <a:p>
            <a:pPr eaLnBrk="1" hangingPunct="1"/>
            <a:r>
              <a:rPr lang="en-US" altLang="en-US" sz="2600" b="1" dirty="0">
                <a:latin typeface="Arial" panose="020B0604020202020204" pitchFamily="34" charset="0"/>
                <a:cs typeface="Arial" panose="020B0604020202020204" pitchFamily="34" charset="0"/>
              </a:rPr>
              <a:t>Distance between lens and retina too small</a:t>
            </a:r>
          </a:p>
          <a:p>
            <a:pPr eaLnBrk="1" hangingPunct="1"/>
            <a:r>
              <a:rPr lang="en-US" altLang="en-US" sz="2600" b="1" dirty="0">
                <a:latin typeface="Arial" panose="020B0604020202020204" pitchFamily="34" charset="0"/>
                <a:cs typeface="Arial" panose="020B0604020202020204" pitchFamily="34" charset="0"/>
              </a:rPr>
              <a:t>Light focused behind retina</a:t>
            </a:r>
          </a:p>
          <a:p>
            <a:pPr eaLnBrk="1" hangingPunct="1"/>
            <a:r>
              <a:rPr lang="en-US" altLang="en-US" sz="2600" b="1" dirty="0">
                <a:latin typeface="Arial" panose="020B0604020202020204" pitchFamily="34" charset="0"/>
                <a:cs typeface="Arial" panose="020B0604020202020204" pitchFamily="34" charset="0"/>
              </a:rPr>
              <a:t>Corrected with converging lenses</a:t>
            </a:r>
          </a:p>
        </p:txBody>
      </p:sp>
      <p:pic>
        <p:nvPicPr>
          <p:cNvPr id="48132" name="Picture 7" descr="hyperopia_opt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4102" y="2043989"/>
            <a:ext cx="449580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p:cNvSpPr txBox="1">
            <a:spLocks/>
          </p:cNvSpPr>
          <p:nvPr/>
        </p:nvSpPr>
        <p:spPr>
          <a:xfrm>
            <a:off x="1981200"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folHlink"/>
                </a:solidFill>
                <a:latin typeface="Arial" panose="020B0604020202020204" pitchFamily="34" charset="0"/>
                <a:cs typeface="Arial" panose="020B0604020202020204" pitchFamily="34" charset="0"/>
              </a:rPr>
              <a:t>Focusing Problems</a:t>
            </a:r>
            <a:endParaRPr lang="en-US" b="1" dirty="0">
              <a:solidFill>
                <a:schemeClr val="folHlink"/>
              </a:solidFill>
              <a:latin typeface="Arial" panose="020B0604020202020204" pitchFamily="34" charset="0"/>
              <a:cs typeface="Arial" panose="020B0604020202020204" pitchFamily="34" charset="0"/>
            </a:endParaRPr>
          </a:p>
        </p:txBody>
      </p:sp>
      <p:sp>
        <p:nvSpPr>
          <p:cNvPr id="6"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00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168524" y="6087624"/>
            <a:ext cx="7772400" cy="762000"/>
          </a:xfrm>
        </p:spPr>
        <p:txBody>
          <a:bodyPr>
            <a:normAutofit/>
          </a:bodyPr>
          <a:lstStyle/>
          <a:p>
            <a:pPr algn="ctr" eaLnBrk="1" hangingPunct="1"/>
            <a:r>
              <a:rPr lang="en-US" altLang="en-US" sz="1800" dirty="0">
                <a:latin typeface="Arial" panose="020B0604020202020204" pitchFamily="34" charset="0"/>
                <a:cs typeface="Arial" panose="020B0604020202020204" pitchFamily="34" charset="0"/>
              </a:rPr>
              <a:t>Far-Sighted  (Hyperopia) and its correction</a:t>
            </a:r>
          </a:p>
        </p:txBody>
      </p:sp>
      <p:pic>
        <p:nvPicPr>
          <p:cNvPr id="49155" name="Picture 3" descr="Hypermetrop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3354" y="1265018"/>
            <a:ext cx="5867400"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txBox="1">
            <a:spLocks/>
          </p:cNvSpPr>
          <p:nvPr/>
        </p:nvSpPr>
        <p:spPr>
          <a:xfrm>
            <a:off x="1981200"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folHlink"/>
                </a:solidFill>
                <a:latin typeface="Arial" panose="020B0604020202020204" pitchFamily="34" charset="0"/>
                <a:cs typeface="Arial" panose="020B0604020202020204" pitchFamily="34" charset="0"/>
              </a:rPr>
              <a:t>Focusing Problems</a:t>
            </a:r>
            <a:endParaRPr lang="en-US" b="1" dirty="0">
              <a:solidFill>
                <a:schemeClr val="folHlink"/>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9762D387-E459-FF3C-568A-FED2E86243EF}"/>
              </a:ext>
            </a:extLst>
          </p:cNvPr>
          <p:cNvSpPr txBox="1"/>
          <p:nvPr/>
        </p:nvSpPr>
        <p:spPr>
          <a:xfrm>
            <a:off x="778560" y="1977292"/>
            <a:ext cx="2779928" cy="923330"/>
          </a:xfrm>
          <a:prstGeom prst="rect">
            <a:avLst/>
          </a:prstGeom>
          <a:noFill/>
        </p:spPr>
        <p:txBody>
          <a:bodyPr wrap="none" rtlCol="0">
            <a:spAutoFit/>
          </a:bodyPr>
          <a:lstStyle/>
          <a:p>
            <a:pPr algn="ctr"/>
            <a:r>
              <a:rPr lang="zh-CN" altLang="en-US" dirty="0"/>
              <a:t>正常</a:t>
            </a:r>
            <a:endParaRPr lang="en-US" altLang="zh-CN" dirty="0"/>
          </a:p>
          <a:p>
            <a:pPr algn="ctr"/>
            <a:endParaRPr lang="en-US" altLang="zh-CN" dirty="0"/>
          </a:p>
          <a:p>
            <a:r>
              <a:rPr lang="zh-CN" altLang="en-US" dirty="0"/>
              <a:t>近点：</a:t>
            </a:r>
            <a:r>
              <a:rPr lang="en-US" altLang="zh-CN" dirty="0"/>
              <a:t>25cm       </a:t>
            </a:r>
            <a:r>
              <a:rPr lang="zh-CN" altLang="en-US" dirty="0"/>
              <a:t>远点：∞</a:t>
            </a:r>
          </a:p>
        </p:txBody>
      </p:sp>
      <p:sp>
        <p:nvSpPr>
          <p:cNvPr id="3" name="文本框 2">
            <a:extLst>
              <a:ext uri="{FF2B5EF4-FFF2-40B4-BE49-F238E27FC236}">
                <a16:creationId xmlns:a16="http://schemas.microsoft.com/office/drawing/2014/main" id="{0C358DEE-7C2D-F137-87EA-898C253E700C}"/>
              </a:ext>
            </a:extLst>
          </p:cNvPr>
          <p:cNvSpPr txBox="1"/>
          <p:nvPr/>
        </p:nvSpPr>
        <p:spPr>
          <a:xfrm>
            <a:off x="639098" y="3495714"/>
            <a:ext cx="3058851" cy="923330"/>
          </a:xfrm>
          <a:prstGeom prst="rect">
            <a:avLst/>
          </a:prstGeom>
          <a:noFill/>
        </p:spPr>
        <p:txBody>
          <a:bodyPr wrap="none" rtlCol="0">
            <a:spAutoFit/>
          </a:bodyPr>
          <a:lstStyle/>
          <a:p>
            <a:pPr algn="ctr"/>
            <a:r>
              <a:rPr lang="zh-CN" altLang="en-US" dirty="0"/>
              <a:t>远视</a:t>
            </a:r>
            <a:endParaRPr lang="en-US" altLang="zh-CN" dirty="0"/>
          </a:p>
          <a:p>
            <a:pPr algn="ctr"/>
            <a:endParaRPr lang="en-US" altLang="zh-CN" dirty="0"/>
          </a:p>
          <a:p>
            <a:r>
              <a:rPr lang="zh-CN" altLang="en-US" dirty="0"/>
              <a:t>近点：</a:t>
            </a:r>
            <a:r>
              <a:rPr lang="en-US" altLang="zh-CN" dirty="0"/>
              <a:t> &gt; 25cm       </a:t>
            </a:r>
            <a:r>
              <a:rPr lang="zh-CN" altLang="en-US" dirty="0"/>
              <a:t>远点：∞</a:t>
            </a:r>
          </a:p>
        </p:txBody>
      </p:sp>
      <p:sp>
        <p:nvSpPr>
          <p:cNvPr id="7" name="文本框 6">
            <a:extLst>
              <a:ext uri="{FF2B5EF4-FFF2-40B4-BE49-F238E27FC236}">
                <a16:creationId xmlns:a16="http://schemas.microsoft.com/office/drawing/2014/main" id="{9B736D3E-9980-D0AC-F721-717AE196A76D}"/>
              </a:ext>
            </a:extLst>
          </p:cNvPr>
          <p:cNvSpPr txBox="1"/>
          <p:nvPr/>
        </p:nvSpPr>
        <p:spPr>
          <a:xfrm>
            <a:off x="535703" y="5160306"/>
            <a:ext cx="3265639" cy="369332"/>
          </a:xfrm>
          <a:prstGeom prst="rect">
            <a:avLst/>
          </a:prstGeom>
          <a:noFill/>
        </p:spPr>
        <p:txBody>
          <a:bodyPr wrap="none" rtlCol="0">
            <a:spAutoFit/>
          </a:bodyPr>
          <a:lstStyle/>
          <a:p>
            <a:pPr algn="ctr"/>
            <a:r>
              <a:rPr lang="zh-CN" altLang="en-US" dirty="0"/>
              <a:t>矫正：要把近点成像到</a:t>
            </a:r>
            <a:r>
              <a:rPr lang="en-US" altLang="zh-CN" dirty="0"/>
              <a:t>25cm</a:t>
            </a:r>
            <a:r>
              <a:rPr lang="zh-CN" altLang="en-US" dirty="0"/>
              <a:t>处</a:t>
            </a:r>
          </a:p>
        </p:txBody>
      </p:sp>
    </p:spTree>
    <p:extLst>
      <p:ext uri="{BB962C8B-B14F-4D97-AF65-F5344CB8AC3E}">
        <p14:creationId xmlns:p14="http://schemas.microsoft.com/office/powerpoint/2010/main" val="12941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sz="half" idx="1"/>
          </p:nvPr>
        </p:nvSpPr>
        <p:spPr/>
        <p:txBody>
          <a:bodyPr>
            <a:normAutofit/>
          </a:bodyPr>
          <a:lstStyle/>
          <a:p>
            <a:pPr marL="0" indent="0">
              <a:buNone/>
            </a:pPr>
            <a:r>
              <a:rPr lang="en-US" altLang="en-US" sz="2600" b="1" dirty="0">
                <a:latin typeface="Arial" panose="020B0604020202020204" pitchFamily="34" charset="0"/>
                <a:cs typeface="Arial" panose="020B0604020202020204" pitchFamily="34" charset="0"/>
              </a:rPr>
              <a:t>PRESBYOPIA</a:t>
            </a:r>
          </a:p>
          <a:p>
            <a:r>
              <a:rPr lang="en-US" altLang="en-US" sz="2600" b="1" dirty="0">
                <a:latin typeface="Arial" panose="020B0604020202020204" pitchFamily="34" charset="0"/>
                <a:cs typeface="Arial" panose="020B0604020202020204" pitchFamily="34" charset="0"/>
              </a:rPr>
              <a:t>Form of far-sightedness</a:t>
            </a:r>
          </a:p>
          <a:p>
            <a:r>
              <a:rPr lang="en-US" altLang="en-US" sz="2600" b="1" dirty="0">
                <a:latin typeface="Arial" panose="020B0604020202020204" pitchFamily="34" charset="0"/>
                <a:cs typeface="Arial" panose="020B0604020202020204" pitchFamily="34" charset="0"/>
              </a:rPr>
              <a:t>Harder for people to read as they age</a:t>
            </a:r>
          </a:p>
          <a:p>
            <a:r>
              <a:rPr lang="en-US" altLang="en-US" sz="2600" b="1" dirty="0">
                <a:latin typeface="Arial" panose="020B0604020202020204" pitchFamily="34" charset="0"/>
                <a:cs typeface="Arial" panose="020B0604020202020204" pitchFamily="34" charset="0"/>
              </a:rPr>
              <a:t>Lens loses elasticity</a:t>
            </a:r>
          </a:p>
          <a:p>
            <a:r>
              <a:rPr lang="en-US" altLang="en-US" sz="2600" b="1" dirty="0">
                <a:latin typeface="Arial" panose="020B0604020202020204" pitchFamily="34" charset="0"/>
                <a:cs typeface="Arial" panose="020B0604020202020204" pitchFamily="34" charset="0"/>
              </a:rPr>
              <a:t>Corrected by glasses with converging lenses</a:t>
            </a:r>
          </a:p>
        </p:txBody>
      </p:sp>
      <p:pic>
        <p:nvPicPr>
          <p:cNvPr id="50180" name="Picture 6" descr="presbyopia_menu_demo"/>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9" y="1143067"/>
            <a:ext cx="24860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8" descr="presbyopia_54974_l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581467"/>
            <a:ext cx="30480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2"/>
          <p:cNvSpPr txBox="1">
            <a:spLocks/>
          </p:cNvSpPr>
          <p:nvPr/>
        </p:nvSpPr>
        <p:spPr>
          <a:xfrm>
            <a:off x="1981200"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folHlink"/>
                </a:solidFill>
                <a:latin typeface="Arial" panose="020B0604020202020204" pitchFamily="34" charset="0"/>
                <a:cs typeface="Arial" panose="020B0604020202020204" pitchFamily="34" charset="0"/>
              </a:rPr>
              <a:t>Focusing Problems</a:t>
            </a:r>
            <a:endParaRPr lang="en-US" b="1" dirty="0">
              <a:solidFill>
                <a:schemeClr val="folHlin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59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sz="half" idx="1"/>
          </p:nvPr>
        </p:nvSpPr>
        <p:spPr/>
        <p:txBody>
          <a:bodyPr>
            <a:normAutofit/>
          </a:bodyPr>
          <a:lstStyle/>
          <a:p>
            <a:pPr marL="0" indent="0">
              <a:buNone/>
            </a:pPr>
            <a:r>
              <a:rPr lang="en-US" altLang="en-US" sz="2600" b="1" dirty="0">
                <a:latin typeface="Arial" panose="020B0604020202020204" pitchFamily="34" charset="0"/>
                <a:cs typeface="Arial" panose="020B0604020202020204" pitchFamily="34" charset="0"/>
              </a:rPr>
              <a:t>MYOPIA</a:t>
            </a:r>
          </a:p>
          <a:p>
            <a:r>
              <a:rPr lang="en-US" altLang="en-US" sz="2600" b="1" dirty="0">
                <a:latin typeface="Arial" panose="020B0604020202020204" pitchFamily="34" charset="0"/>
                <a:cs typeface="Arial" panose="020B0604020202020204" pitchFamily="34" charset="0"/>
              </a:rPr>
              <a:t>Near-sightedness</a:t>
            </a:r>
          </a:p>
          <a:p>
            <a:r>
              <a:rPr lang="en-US" altLang="en-US" sz="2600" b="1" dirty="0">
                <a:latin typeface="Arial" panose="020B0604020202020204" pitchFamily="34" charset="0"/>
                <a:cs typeface="Arial" panose="020B0604020202020204" pitchFamily="34" charset="0"/>
              </a:rPr>
              <a:t>Problem seeing objects far away</a:t>
            </a:r>
          </a:p>
          <a:p>
            <a:r>
              <a:rPr lang="en-US" altLang="en-US" sz="2600" b="1" dirty="0">
                <a:latin typeface="Arial" panose="020B0604020202020204" pitchFamily="34" charset="0"/>
                <a:cs typeface="Arial" panose="020B0604020202020204" pitchFamily="34" charset="0"/>
              </a:rPr>
              <a:t>Distance between lens and retina too large</a:t>
            </a:r>
          </a:p>
          <a:p>
            <a:r>
              <a:rPr lang="en-US" altLang="en-US" sz="2600" b="1" dirty="0">
                <a:latin typeface="Arial" panose="020B0604020202020204" pitchFamily="34" charset="0"/>
                <a:cs typeface="Arial" panose="020B0604020202020204" pitchFamily="34" charset="0"/>
              </a:rPr>
              <a:t>Light focused in front of retina</a:t>
            </a:r>
          </a:p>
          <a:p>
            <a:r>
              <a:rPr lang="en-US" altLang="en-US" sz="2600" b="1" dirty="0">
                <a:latin typeface="Arial" panose="020B0604020202020204" pitchFamily="34" charset="0"/>
                <a:cs typeface="Arial" panose="020B0604020202020204" pitchFamily="34" charset="0"/>
              </a:rPr>
              <a:t>Correct with diverging lenses</a:t>
            </a:r>
          </a:p>
        </p:txBody>
      </p:sp>
      <p:pic>
        <p:nvPicPr>
          <p:cNvPr id="51204" name="Picture 6" descr="r7_myop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828806"/>
            <a:ext cx="4038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41276" y="104342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0087" y="1948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2"/>
          <p:cNvSpPr txBox="1">
            <a:spLocks/>
          </p:cNvSpPr>
          <p:nvPr/>
        </p:nvSpPr>
        <p:spPr>
          <a:xfrm>
            <a:off x="1981200" y="0"/>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folHlink"/>
                </a:solidFill>
                <a:latin typeface="Arial" panose="020B0604020202020204" pitchFamily="34" charset="0"/>
                <a:cs typeface="Arial" panose="020B0604020202020204" pitchFamily="34" charset="0"/>
              </a:rPr>
              <a:t>Focusing Problems</a:t>
            </a:r>
            <a:endParaRPr lang="en-US" b="1" dirty="0">
              <a:solidFill>
                <a:schemeClr val="folHlin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358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Myop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9784" y="1116620"/>
            <a:ext cx="579120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4"/>
          <p:cNvSpPr>
            <a:spLocks noChangeShapeType="1"/>
          </p:cNvSpPr>
          <p:nvPr/>
        </p:nvSpPr>
        <p:spPr bwMode="auto">
          <a:xfrm>
            <a:off x="0" y="101704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689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4"/>
          <p:cNvSpPr>
            <a:spLocks noChangeShapeType="1"/>
          </p:cNvSpPr>
          <p:nvPr/>
        </p:nvSpPr>
        <p:spPr bwMode="auto">
          <a:xfrm>
            <a:off x="0" y="101704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689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2"/>
          <p:cNvSpPr txBox="1">
            <a:spLocks/>
          </p:cNvSpPr>
          <p:nvPr/>
        </p:nvSpPr>
        <p:spPr>
          <a:xfrm>
            <a:off x="2022476" y="-26380"/>
            <a:ext cx="8229600" cy="11430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4400" b="1" dirty="0">
                <a:solidFill>
                  <a:schemeClr val="folHlink"/>
                </a:solidFill>
                <a:latin typeface="Arial" panose="020B0604020202020204" pitchFamily="34" charset="0"/>
                <a:ea typeface="+mj-ea"/>
                <a:cs typeface="Arial" panose="020B0604020202020204" pitchFamily="34" charset="0"/>
              </a:rPr>
              <a:t>Focusing Problems</a:t>
            </a:r>
            <a:endParaRPr lang="en-US" sz="4400" b="1" dirty="0">
              <a:solidFill>
                <a:schemeClr val="folHlink"/>
              </a:solidFill>
              <a:latin typeface="Arial" panose="020B0604020202020204" pitchFamily="34" charset="0"/>
              <a:ea typeface="+mj-ea"/>
              <a:cs typeface="Arial" panose="020B0604020202020204" pitchFamily="34" charset="0"/>
            </a:endParaRPr>
          </a:p>
        </p:txBody>
      </p:sp>
      <p:sp>
        <p:nvSpPr>
          <p:cNvPr id="9" name="Rectangle 2"/>
          <p:cNvSpPr>
            <a:spLocks noGrp="1" noChangeArrowheads="1"/>
          </p:cNvSpPr>
          <p:nvPr/>
        </p:nvSpPr>
        <p:spPr>
          <a:xfrm>
            <a:off x="2209800" y="5988148"/>
            <a:ext cx="7772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r>
              <a:rPr lang="en-US" altLang="en-US" sz="1800" dirty="0">
                <a:latin typeface="Arial" panose="020B0604020202020204" pitchFamily="34" charset="0"/>
                <a:cs typeface="Arial" panose="020B0604020202020204" pitchFamily="34" charset="0"/>
              </a:rPr>
              <a:t>Near-Sighted  (Myopia) and its correction</a:t>
            </a:r>
          </a:p>
        </p:txBody>
      </p:sp>
      <p:sp>
        <p:nvSpPr>
          <p:cNvPr id="2" name="文本框 1">
            <a:extLst>
              <a:ext uri="{FF2B5EF4-FFF2-40B4-BE49-F238E27FC236}">
                <a16:creationId xmlns:a16="http://schemas.microsoft.com/office/drawing/2014/main" id="{C5A552AE-772A-C3B3-E581-DB616B7D297A}"/>
              </a:ext>
            </a:extLst>
          </p:cNvPr>
          <p:cNvSpPr txBox="1"/>
          <p:nvPr/>
        </p:nvSpPr>
        <p:spPr>
          <a:xfrm>
            <a:off x="778560" y="1977292"/>
            <a:ext cx="2779928" cy="923330"/>
          </a:xfrm>
          <a:prstGeom prst="rect">
            <a:avLst/>
          </a:prstGeom>
          <a:noFill/>
        </p:spPr>
        <p:txBody>
          <a:bodyPr wrap="none" rtlCol="0">
            <a:spAutoFit/>
          </a:bodyPr>
          <a:lstStyle/>
          <a:p>
            <a:pPr algn="ctr"/>
            <a:r>
              <a:rPr lang="zh-CN" altLang="en-US" dirty="0"/>
              <a:t>正常</a:t>
            </a:r>
            <a:endParaRPr lang="en-US" altLang="zh-CN" dirty="0"/>
          </a:p>
          <a:p>
            <a:pPr algn="ctr"/>
            <a:endParaRPr lang="en-US" altLang="zh-CN" dirty="0"/>
          </a:p>
          <a:p>
            <a:r>
              <a:rPr lang="zh-CN" altLang="en-US" dirty="0"/>
              <a:t>近点：</a:t>
            </a:r>
            <a:r>
              <a:rPr lang="en-US" altLang="zh-CN" dirty="0"/>
              <a:t>25cm       </a:t>
            </a:r>
            <a:r>
              <a:rPr lang="zh-CN" altLang="en-US" dirty="0"/>
              <a:t>远点：∞</a:t>
            </a:r>
          </a:p>
        </p:txBody>
      </p:sp>
      <p:sp>
        <p:nvSpPr>
          <p:cNvPr id="3" name="文本框 2">
            <a:extLst>
              <a:ext uri="{FF2B5EF4-FFF2-40B4-BE49-F238E27FC236}">
                <a16:creationId xmlns:a16="http://schemas.microsoft.com/office/drawing/2014/main" id="{7CB7EBA8-F232-DB11-DEAC-257BCE078FF8}"/>
              </a:ext>
            </a:extLst>
          </p:cNvPr>
          <p:cNvSpPr txBox="1"/>
          <p:nvPr/>
        </p:nvSpPr>
        <p:spPr>
          <a:xfrm>
            <a:off x="439525" y="3495714"/>
            <a:ext cx="3457998" cy="923330"/>
          </a:xfrm>
          <a:prstGeom prst="rect">
            <a:avLst/>
          </a:prstGeom>
          <a:noFill/>
        </p:spPr>
        <p:txBody>
          <a:bodyPr wrap="none" rtlCol="0">
            <a:spAutoFit/>
          </a:bodyPr>
          <a:lstStyle/>
          <a:p>
            <a:pPr algn="ctr"/>
            <a:r>
              <a:rPr lang="zh-CN" altLang="en-US" dirty="0"/>
              <a:t>近视</a:t>
            </a:r>
            <a:endParaRPr lang="en-US" altLang="zh-CN" dirty="0"/>
          </a:p>
          <a:p>
            <a:pPr algn="ctr"/>
            <a:endParaRPr lang="en-US" altLang="zh-CN" dirty="0"/>
          </a:p>
          <a:p>
            <a:r>
              <a:rPr lang="zh-CN" altLang="en-US" dirty="0"/>
              <a:t>近点：</a:t>
            </a:r>
            <a:r>
              <a:rPr lang="en-US" altLang="zh-CN" dirty="0"/>
              <a:t> &lt;25cm       </a:t>
            </a:r>
            <a:r>
              <a:rPr lang="zh-CN" altLang="en-US" dirty="0"/>
              <a:t>远点：有限值</a:t>
            </a:r>
          </a:p>
        </p:txBody>
      </p:sp>
      <p:sp>
        <p:nvSpPr>
          <p:cNvPr id="10" name="文本框 9">
            <a:extLst>
              <a:ext uri="{FF2B5EF4-FFF2-40B4-BE49-F238E27FC236}">
                <a16:creationId xmlns:a16="http://schemas.microsoft.com/office/drawing/2014/main" id="{000D0C51-3362-D8DE-A0A7-CA4D164C5494}"/>
              </a:ext>
            </a:extLst>
          </p:cNvPr>
          <p:cNvSpPr txBox="1"/>
          <p:nvPr/>
        </p:nvSpPr>
        <p:spPr>
          <a:xfrm>
            <a:off x="460363" y="5160306"/>
            <a:ext cx="3416320" cy="369332"/>
          </a:xfrm>
          <a:prstGeom prst="rect">
            <a:avLst/>
          </a:prstGeom>
          <a:noFill/>
        </p:spPr>
        <p:txBody>
          <a:bodyPr wrap="none" rtlCol="0">
            <a:spAutoFit/>
          </a:bodyPr>
          <a:lstStyle/>
          <a:p>
            <a:pPr algn="ctr"/>
            <a:r>
              <a:rPr lang="zh-CN" altLang="en-US" dirty="0"/>
              <a:t>矫正：要把远点成像到无穷远处</a:t>
            </a:r>
          </a:p>
        </p:txBody>
      </p:sp>
    </p:spTree>
    <p:extLst>
      <p:ext uri="{BB962C8B-B14F-4D97-AF65-F5344CB8AC3E}">
        <p14:creationId xmlns:p14="http://schemas.microsoft.com/office/powerpoint/2010/main" val="200875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Eye</a:t>
            </a:r>
          </a:p>
        </p:txBody>
      </p:sp>
      <p:sp>
        <p:nvSpPr>
          <p:cNvPr id="556035" name="Rectangle 3"/>
          <p:cNvSpPr>
            <a:spLocks noGrp="1" noChangeArrowheads="1"/>
          </p:cNvSpPr>
          <p:nvPr>
            <p:ph type="body" sz="half" idx="1"/>
          </p:nvPr>
        </p:nvSpPr>
        <p:spPr>
          <a:xfrm>
            <a:off x="1774826" y="1916113"/>
            <a:ext cx="4537075" cy="5472112"/>
          </a:xfrm>
        </p:spPr>
        <p:txBody>
          <a:bodyPr/>
          <a:lstStyle/>
          <a:p>
            <a:pPr>
              <a:lnSpc>
                <a:spcPct val="90000"/>
              </a:lnSpc>
              <a:defRPr/>
            </a:pPr>
            <a:r>
              <a:rPr lang="en-US" altLang="zh-CN" sz="2400"/>
              <a:t>Cornea</a:t>
            </a:r>
          </a:p>
          <a:p>
            <a:pPr lvl="1">
              <a:lnSpc>
                <a:spcPct val="90000"/>
              </a:lnSpc>
              <a:buClr>
                <a:srgbClr val="FFFF00"/>
              </a:buClr>
              <a:buFont typeface="Wingdings" panose="05000000000000000000" pitchFamily="2" charset="2"/>
              <a:buChar char="ü"/>
              <a:defRPr/>
            </a:pPr>
            <a:r>
              <a:rPr lang="en-US" altLang="zh-CN"/>
              <a:t>n</a:t>
            </a:r>
            <a:r>
              <a:rPr lang="en-US" altLang="zh-CN">
                <a:sym typeface="Symbol" pitchFamily="18" charset="2"/>
              </a:rPr>
              <a:t>1.376</a:t>
            </a:r>
          </a:p>
          <a:p>
            <a:pPr lvl="1">
              <a:lnSpc>
                <a:spcPct val="90000"/>
              </a:lnSpc>
              <a:buClr>
                <a:srgbClr val="FFFF00"/>
              </a:buClr>
              <a:buFont typeface="Wingdings" panose="05000000000000000000" pitchFamily="2" charset="2"/>
              <a:buChar char="ü"/>
              <a:defRPr/>
            </a:pPr>
            <a:r>
              <a:rPr lang="en-US" altLang="zh-CN">
                <a:sym typeface="Symbol" pitchFamily="18" charset="2"/>
              </a:rPr>
              <a:t>blurred vision under water</a:t>
            </a:r>
          </a:p>
          <a:p>
            <a:pPr>
              <a:lnSpc>
                <a:spcPct val="90000"/>
              </a:lnSpc>
              <a:defRPr/>
            </a:pPr>
            <a:r>
              <a:rPr lang="en-US" altLang="zh-CN" sz="2400"/>
              <a:t>Pupil</a:t>
            </a:r>
          </a:p>
          <a:p>
            <a:pPr lvl="1">
              <a:lnSpc>
                <a:spcPct val="90000"/>
              </a:lnSpc>
              <a:buClr>
                <a:srgbClr val="FFFF00"/>
              </a:buClr>
              <a:buFont typeface="Wingdings" panose="05000000000000000000" pitchFamily="2" charset="2"/>
              <a:buChar char="ü"/>
              <a:defRPr/>
            </a:pPr>
            <a:r>
              <a:rPr lang="en-US" altLang="zh-CN"/>
              <a:t>Adjustable aperture</a:t>
            </a:r>
          </a:p>
          <a:p>
            <a:pPr>
              <a:lnSpc>
                <a:spcPct val="90000"/>
              </a:lnSpc>
              <a:defRPr/>
            </a:pPr>
            <a:r>
              <a:rPr lang="en-US" altLang="zh-CN" sz="2400"/>
              <a:t>The crystalline lens</a:t>
            </a:r>
          </a:p>
          <a:p>
            <a:pPr lvl="1">
              <a:lnSpc>
                <a:spcPct val="90000"/>
              </a:lnSpc>
              <a:buClr>
                <a:srgbClr val="FFFF00"/>
              </a:buClr>
              <a:buFont typeface="Wingdings" panose="05000000000000000000" pitchFamily="2" charset="2"/>
              <a:buChar char="ü"/>
              <a:defRPr/>
            </a:pPr>
            <a:r>
              <a:rPr lang="en-US" altLang="zh-CN"/>
              <a:t>Gradient index lens</a:t>
            </a:r>
          </a:p>
          <a:p>
            <a:pPr lvl="1">
              <a:lnSpc>
                <a:spcPct val="90000"/>
              </a:lnSpc>
              <a:buClr>
                <a:srgbClr val="FFFF00"/>
              </a:buClr>
              <a:buFont typeface="Wingdings" panose="05000000000000000000" pitchFamily="2" charset="2"/>
              <a:buChar char="ü"/>
              <a:defRPr/>
            </a:pPr>
            <a:r>
              <a:rPr lang="en-US" altLang="zh-CN"/>
              <a:t>n=1.406 for inner core</a:t>
            </a:r>
          </a:p>
          <a:p>
            <a:pPr lvl="1">
              <a:lnSpc>
                <a:spcPct val="90000"/>
              </a:lnSpc>
              <a:buClr>
                <a:srgbClr val="FFFF00"/>
              </a:buClr>
              <a:buFont typeface="Wingdings" panose="05000000000000000000" pitchFamily="2" charset="2"/>
              <a:buChar char="ü"/>
              <a:defRPr/>
            </a:pPr>
            <a:r>
              <a:rPr lang="en-US" altLang="zh-CN"/>
              <a:t> n=1.386 for cortex</a:t>
            </a:r>
          </a:p>
          <a:p>
            <a:pPr>
              <a:lnSpc>
                <a:spcPct val="90000"/>
              </a:lnSpc>
              <a:defRPr/>
            </a:pPr>
            <a:r>
              <a:rPr lang="en-US" altLang="zh-CN" sz="2400"/>
              <a:t>Retina</a:t>
            </a:r>
          </a:p>
          <a:p>
            <a:pPr lvl="1">
              <a:lnSpc>
                <a:spcPct val="90000"/>
              </a:lnSpc>
              <a:buClr>
                <a:srgbClr val="FFFF00"/>
              </a:buClr>
              <a:buFont typeface="Wingdings" panose="05000000000000000000" pitchFamily="2" charset="2"/>
              <a:buChar char="ü"/>
              <a:defRPr/>
            </a:pPr>
            <a:r>
              <a:rPr lang="en-US" altLang="zh-CN"/>
              <a:t>Adjustable receiver</a:t>
            </a:r>
          </a:p>
          <a:p>
            <a:pPr lvl="1">
              <a:lnSpc>
                <a:spcPct val="90000"/>
              </a:lnSpc>
              <a:buClr>
                <a:srgbClr val="FFFF00"/>
              </a:buClr>
              <a:buFont typeface="Wingdings" panose="05000000000000000000" pitchFamily="2" charset="2"/>
              <a:buChar char="ü"/>
              <a:defRPr/>
            </a:pPr>
            <a:r>
              <a:rPr lang="en-US" altLang="zh-CN"/>
              <a:t>Adjusting time: 15min.</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1" y="2349501"/>
            <a:ext cx="4392613"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 Box 5"/>
          <p:cNvSpPr txBox="1">
            <a:spLocks noChangeArrowheads="1"/>
          </p:cNvSpPr>
          <p:nvPr/>
        </p:nvSpPr>
        <p:spPr bwMode="auto">
          <a:xfrm>
            <a:off x="1847850" y="1397001"/>
            <a:ext cx="3270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q"/>
            </a:pPr>
            <a:r>
              <a:rPr lang="en-US" altLang="zh-CN" sz="2800"/>
              <a:t>   Anatomy of eye</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617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4"/>
          <p:cNvSpPr>
            <a:spLocks noChangeShapeType="1"/>
          </p:cNvSpPr>
          <p:nvPr/>
        </p:nvSpPr>
        <p:spPr bwMode="auto">
          <a:xfrm>
            <a:off x="0" y="101704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689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4"/>
          <p:cNvSpPr>
            <a:spLocks noChangeShapeType="1"/>
          </p:cNvSpPr>
          <p:nvPr/>
        </p:nvSpPr>
        <p:spPr bwMode="auto">
          <a:xfrm>
            <a:off x="0" y="1017046"/>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689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2"/>
          <p:cNvSpPr txBox="1">
            <a:spLocks/>
          </p:cNvSpPr>
          <p:nvPr/>
        </p:nvSpPr>
        <p:spPr>
          <a:xfrm>
            <a:off x="2022476" y="-26380"/>
            <a:ext cx="8229600" cy="1143000"/>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b="1" dirty="0">
                <a:solidFill>
                  <a:schemeClr val="folHlink"/>
                </a:solidFill>
                <a:latin typeface="Arial" panose="020B0604020202020204" pitchFamily="34" charset="0"/>
                <a:ea typeface="+mj-ea"/>
                <a:cs typeface="Arial" panose="020B0604020202020204" pitchFamily="34" charset="0"/>
              </a:rPr>
              <a:t>问题</a:t>
            </a:r>
            <a:endParaRPr lang="en-US" sz="4400" b="1" dirty="0">
              <a:solidFill>
                <a:schemeClr val="folHlink"/>
              </a:solidFill>
              <a:latin typeface="Arial" panose="020B0604020202020204" pitchFamily="34" charset="0"/>
              <a:ea typeface="+mj-ea"/>
              <a:cs typeface="Arial" panose="020B0604020202020204" pitchFamily="34" charset="0"/>
            </a:endParaRPr>
          </a:p>
        </p:txBody>
      </p:sp>
      <p:sp>
        <p:nvSpPr>
          <p:cNvPr id="9" name="Rectangle 2"/>
          <p:cNvSpPr>
            <a:spLocks noGrp="1" noChangeArrowheads="1"/>
          </p:cNvSpPr>
          <p:nvPr/>
        </p:nvSpPr>
        <p:spPr>
          <a:xfrm>
            <a:off x="2209800" y="5988148"/>
            <a:ext cx="7772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r>
              <a:rPr lang="en-US" altLang="en-US" sz="1800" dirty="0">
                <a:latin typeface="Arial" panose="020B0604020202020204" pitchFamily="34" charset="0"/>
                <a:cs typeface="Arial" panose="020B0604020202020204" pitchFamily="34" charset="0"/>
              </a:rPr>
              <a:t>Near-Sighted  (Myopia) and its correction</a:t>
            </a:r>
          </a:p>
        </p:txBody>
      </p:sp>
      <p:sp>
        <p:nvSpPr>
          <p:cNvPr id="2" name="文本框 1">
            <a:extLst>
              <a:ext uri="{FF2B5EF4-FFF2-40B4-BE49-F238E27FC236}">
                <a16:creationId xmlns:a16="http://schemas.microsoft.com/office/drawing/2014/main" id="{C5A552AE-772A-C3B3-E581-DB616B7D297A}"/>
              </a:ext>
            </a:extLst>
          </p:cNvPr>
          <p:cNvSpPr txBox="1"/>
          <p:nvPr/>
        </p:nvSpPr>
        <p:spPr>
          <a:xfrm>
            <a:off x="901405" y="3085288"/>
            <a:ext cx="2831224" cy="923330"/>
          </a:xfrm>
          <a:prstGeom prst="rect">
            <a:avLst/>
          </a:prstGeom>
          <a:noFill/>
        </p:spPr>
        <p:txBody>
          <a:bodyPr wrap="none" rtlCol="0">
            <a:spAutoFit/>
          </a:bodyPr>
          <a:lstStyle/>
          <a:p>
            <a:pPr algn="ctr"/>
            <a:r>
              <a:rPr lang="zh-CN" altLang="en-US" dirty="0"/>
              <a:t>远视</a:t>
            </a:r>
            <a:endParaRPr lang="en-US" altLang="zh-CN" dirty="0"/>
          </a:p>
          <a:p>
            <a:pPr algn="ctr"/>
            <a:endParaRPr lang="en-US" altLang="zh-CN" dirty="0"/>
          </a:p>
          <a:p>
            <a:r>
              <a:rPr lang="zh-CN" altLang="en-US" dirty="0"/>
              <a:t>近点：</a:t>
            </a:r>
            <a:r>
              <a:rPr lang="en-US" altLang="zh-CN" dirty="0"/>
              <a:t>2.5 m       </a:t>
            </a:r>
            <a:r>
              <a:rPr lang="zh-CN" altLang="en-US" dirty="0"/>
              <a:t>远点：∞</a:t>
            </a:r>
          </a:p>
        </p:txBody>
      </p:sp>
      <p:sp>
        <p:nvSpPr>
          <p:cNvPr id="3" name="文本框 2">
            <a:extLst>
              <a:ext uri="{FF2B5EF4-FFF2-40B4-BE49-F238E27FC236}">
                <a16:creationId xmlns:a16="http://schemas.microsoft.com/office/drawing/2014/main" id="{7CB7EBA8-F232-DB11-DEAC-257BCE078FF8}"/>
              </a:ext>
            </a:extLst>
          </p:cNvPr>
          <p:cNvSpPr txBox="1"/>
          <p:nvPr/>
        </p:nvSpPr>
        <p:spPr>
          <a:xfrm>
            <a:off x="776371" y="4603710"/>
            <a:ext cx="3081293" cy="923330"/>
          </a:xfrm>
          <a:prstGeom prst="rect">
            <a:avLst/>
          </a:prstGeom>
          <a:noFill/>
        </p:spPr>
        <p:txBody>
          <a:bodyPr wrap="none" rtlCol="0">
            <a:spAutoFit/>
          </a:bodyPr>
          <a:lstStyle/>
          <a:p>
            <a:pPr algn="ctr"/>
            <a:r>
              <a:rPr lang="zh-CN" altLang="en-US" dirty="0"/>
              <a:t>近视</a:t>
            </a:r>
            <a:endParaRPr lang="en-US" altLang="zh-CN" dirty="0"/>
          </a:p>
          <a:p>
            <a:pPr algn="ctr"/>
            <a:endParaRPr lang="en-US" altLang="zh-CN" dirty="0"/>
          </a:p>
          <a:p>
            <a:r>
              <a:rPr lang="zh-CN" altLang="en-US" dirty="0"/>
              <a:t>近点：</a:t>
            </a:r>
            <a:r>
              <a:rPr lang="en-US" altLang="zh-CN" dirty="0"/>
              <a:t> &lt;25cm       </a:t>
            </a:r>
            <a:r>
              <a:rPr lang="zh-CN" altLang="en-US" dirty="0"/>
              <a:t>远点：</a:t>
            </a:r>
            <a:r>
              <a:rPr lang="en-US" altLang="zh-CN" dirty="0"/>
              <a:t>1m</a:t>
            </a:r>
            <a:endParaRPr lang="zh-CN" altLang="en-US" dirty="0"/>
          </a:p>
        </p:txBody>
      </p:sp>
      <p:sp>
        <p:nvSpPr>
          <p:cNvPr id="10" name="文本框 9">
            <a:extLst>
              <a:ext uri="{FF2B5EF4-FFF2-40B4-BE49-F238E27FC236}">
                <a16:creationId xmlns:a16="http://schemas.microsoft.com/office/drawing/2014/main" id="{000D0C51-3362-D8DE-A0A7-CA4D164C5494}"/>
              </a:ext>
            </a:extLst>
          </p:cNvPr>
          <p:cNvSpPr txBox="1"/>
          <p:nvPr/>
        </p:nvSpPr>
        <p:spPr>
          <a:xfrm>
            <a:off x="4657225" y="5157708"/>
            <a:ext cx="3416320" cy="369332"/>
          </a:xfrm>
          <a:prstGeom prst="rect">
            <a:avLst/>
          </a:prstGeom>
          <a:noFill/>
        </p:spPr>
        <p:txBody>
          <a:bodyPr wrap="none" rtlCol="0">
            <a:spAutoFit/>
          </a:bodyPr>
          <a:lstStyle/>
          <a:p>
            <a:pPr algn="ctr"/>
            <a:r>
              <a:rPr lang="zh-CN" altLang="en-US" dirty="0"/>
              <a:t>矫正：要把远点成像到无穷远处</a:t>
            </a:r>
          </a:p>
        </p:txBody>
      </p:sp>
      <p:sp>
        <p:nvSpPr>
          <p:cNvPr id="11" name="文本框 10">
            <a:extLst>
              <a:ext uri="{FF2B5EF4-FFF2-40B4-BE49-F238E27FC236}">
                <a16:creationId xmlns:a16="http://schemas.microsoft.com/office/drawing/2014/main" id="{2BCFFF3E-5C73-9B09-BABB-83240A7E3D62}"/>
              </a:ext>
            </a:extLst>
          </p:cNvPr>
          <p:cNvSpPr txBox="1"/>
          <p:nvPr/>
        </p:nvSpPr>
        <p:spPr>
          <a:xfrm>
            <a:off x="819836" y="1620076"/>
            <a:ext cx="2779928" cy="923330"/>
          </a:xfrm>
          <a:prstGeom prst="rect">
            <a:avLst/>
          </a:prstGeom>
          <a:noFill/>
        </p:spPr>
        <p:txBody>
          <a:bodyPr wrap="none" rtlCol="0">
            <a:spAutoFit/>
          </a:bodyPr>
          <a:lstStyle/>
          <a:p>
            <a:pPr algn="ctr"/>
            <a:r>
              <a:rPr lang="zh-CN" altLang="en-US" dirty="0"/>
              <a:t>正常</a:t>
            </a:r>
            <a:endParaRPr lang="en-US" altLang="zh-CN" dirty="0"/>
          </a:p>
          <a:p>
            <a:pPr algn="ctr"/>
            <a:endParaRPr lang="en-US" altLang="zh-CN" dirty="0"/>
          </a:p>
          <a:p>
            <a:r>
              <a:rPr lang="zh-CN" altLang="en-US" dirty="0"/>
              <a:t>近点：</a:t>
            </a:r>
            <a:r>
              <a:rPr lang="en-US" altLang="zh-CN" dirty="0"/>
              <a:t>25cm       </a:t>
            </a:r>
            <a:r>
              <a:rPr lang="zh-CN" altLang="en-US" dirty="0"/>
              <a:t>远点：∞</a:t>
            </a:r>
          </a:p>
        </p:txBody>
      </p:sp>
      <p:sp>
        <p:nvSpPr>
          <p:cNvPr id="12" name="文本框 11">
            <a:extLst>
              <a:ext uri="{FF2B5EF4-FFF2-40B4-BE49-F238E27FC236}">
                <a16:creationId xmlns:a16="http://schemas.microsoft.com/office/drawing/2014/main" id="{9F3184BA-F56A-86D9-E210-BB67DCF7633A}"/>
              </a:ext>
            </a:extLst>
          </p:cNvPr>
          <p:cNvSpPr txBox="1"/>
          <p:nvPr/>
        </p:nvSpPr>
        <p:spPr>
          <a:xfrm>
            <a:off x="4657225" y="3639286"/>
            <a:ext cx="3265639" cy="369332"/>
          </a:xfrm>
          <a:prstGeom prst="rect">
            <a:avLst/>
          </a:prstGeom>
          <a:noFill/>
        </p:spPr>
        <p:txBody>
          <a:bodyPr wrap="none" rtlCol="0">
            <a:spAutoFit/>
          </a:bodyPr>
          <a:lstStyle/>
          <a:p>
            <a:pPr algn="ctr"/>
            <a:r>
              <a:rPr lang="zh-CN" altLang="en-US" dirty="0"/>
              <a:t>矫正：要把近点成像到</a:t>
            </a:r>
            <a:r>
              <a:rPr lang="en-US" altLang="zh-CN" dirty="0"/>
              <a:t>25cm</a:t>
            </a:r>
            <a:r>
              <a:rPr lang="zh-CN" altLang="en-US" dirty="0"/>
              <a:t>处</a:t>
            </a:r>
          </a:p>
        </p:txBody>
      </p:sp>
      <p:sp>
        <p:nvSpPr>
          <p:cNvPr id="13" name="动作按钮: 帮助 12">
            <a:hlinkClick r:id="" action="ppaction://noaction" highlightClick="1"/>
            <a:extLst>
              <a:ext uri="{FF2B5EF4-FFF2-40B4-BE49-F238E27FC236}">
                <a16:creationId xmlns:a16="http://schemas.microsoft.com/office/drawing/2014/main" id="{D9DF13C8-921C-1473-F89B-C871DC0E3B5D}"/>
              </a:ext>
            </a:extLst>
          </p:cNvPr>
          <p:cNvSpPr/>
          <p:nvPr/>
        </p:nvSpPr>
        <p:spPr>
          <a:xfrm>
            <a:off x="9833839" y="4008618"/>
            <a:ext cx="1042416" cy="1042416"/>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21710A6-30B9-5CC2-18D5-66D98FC7ED3B}"/>
              </a:ext>
            </a:extLst>
          </p:cNvPr>
          <p:cNvSpPr txBox="1"/>
          <p:nvPr/>
        </p:nvSpPr>
        <p:spPr>
          <a:xfrm>
            <a:off x="9339384" y="2940274"/>
            <a:ext cx="2031325" cy="369332"/>
          </a:xfrm>
          <a:prstGeom prst="rect">
            <a:avLst/>
          </a:prstGeom>
          <a:noFill/>
        </p:spPr>
        <p:txBody>
          <a:bodyPr wrap="none" rtlCol="0">
            <a:spAutoFit/>
          </a:bodyPr>
          <a:lstStyle/>
          <a:p>
            <a:r>
              <a:rPr lang="zh-CN" altLang="en-US" dirty="0"/>
              <a:t>眼睛度数是多少？</a:t>
            </a:r>
          </a:p>
        </p:txBody>
      </p:sp>
      <mc:AlternateContent xmlns:mc="http://schemas.openxmlformats.org/markup-compatibility/2006">
        <mc:Choice xmlns:p14="http://schemas.microsoft.com/office/powerpoint/2010/main" Requires="p14">
          <p:contentPart p14:bwMode="auto" r:id="rId3">
            <p14:nvContentPartPr>
              <p14:cNvPr id="15" name="墨迹 14">
                <a:extLst>
                  <a:ext uri="{FF2B5EF4-FFF2-40B4-BE49-F238E27FC236}">
                    <a16:creationId xmlns:a16="http://schemas.microsoft.com/office/drawing/2014/main" id="{845F7645-7B63-4B63-25D7-5C6BF91AD61C}"/>
                  </a:ext>
                </a:extLst>
              </p14:cNvPr>
              <p14:cNvContentPartPr/>
              <p14:nvPr/>
            </p14:nvContentPartPr>
            <p14:xfrm>
              <a:off x="2786040" y="1171440"/>
              <a:ext cx="9344520" cy="4825080"/>
            </p14:xfrm>
          </p:contentPart>
        </mc:Choice>
        <mc:Fallback>
          <p:pic>
            <p:nvPicPr>
              <p:cNvPr id="15" name="墨迹 14">
                <a:extLst>
                  <a:ext uri="{FF2B5EF4-FFF2-40B4-BE49-F238E27FC236}">
                    <a16:creationId xmlns:a16="http://schemas.microsoft.com/office/drawing/2014/main" id="{845F7645-7B63-4B63-25D7-5C6BF91AD61C}"/>
                  </a:ext>
                </a:extLst>
              </p:cNvPr>
              <p:cNvPicPr/>
              <p:nvPr/>
            </p:nvPicPr>
            <p:blipFill>
              <a:blip r:embed="rId4"/>
              <a:stretch>
                <a:fillRect/>
              </a:stretch>
            </p:blipFill>
            <p:spPr>
              <a:xfrm>
                <a:off x="2776680" y="1162080"/>
                <a:ext cx="9363240" cy="4843800"/>
              </a:xfrm>
              <a:prstGeom prst="rect">
                <a:avLst/>
              </a:prstGeom>
            </p:spPr>
          </p:pic>
        </mc:Fallback>
      </mc:AlternateContent>
    </p:spTree>
    <p:extLst>
      <p:ext uri="{BB962C8B-B14F-4D97-AF65-F5344CB8AC3E}">
        <p14:creationId xmlns:p14="http://schemas.microsoft.com/office/powerpoint/2010/main" val="3579688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Astigmatism</a:t>
            </a:r>
          </a:p>
        </p:txBody>
      </p:sp>
      <p:sp>
        <p:nvSpPr>
          <p:cNvPr id="563203" name="Rectangle 3"/>
          <p:cNvSpPr>
            <a:spLocks noGrp="1" noChangeArrowheads="1"/>
          </p:cNvSpPr>
          <p:nvPr>
            <p:ph type="body" idx="1"/>
          </p:nvPr>
        </p:nvSpPr>
        <p:spPr>
          <a:xfrm>
            <a:off x="838201" y="1825625"/>
            <a:ext cx="5344236" cy="4351338"/>
          </a:xfrm>
        </p:spPr>
        <p:txBody>
          <a:bodyPr>
            <a:normAutofit/>
          </a:bodyPr>
          <a:lstStyle/>
          <a:p>
            <a:pPr marL="0" indent="0">
              <a:buNone/>
              <a:defRPr/>
            </a:pPr>
            <a:r>
              <a:rPr lang="en-US" altLang="zh-CN" sz="2600" b="1" dirty="0">
                <a:latin typeface="Arial" panose="020B0604020202020204" pitchFamily="34" charset="0"/>
                <a:cs typeface="Arial" panose="020B0604020202020204" pitchFamily="34" charset="0"/>
              </a:rPr>
              <a:t>Astigmatism</a:t>
            </a:r>
          </a:p>
          <a:p>
            <a:pPr>
              <a:defRPr/>
            </a:pPr>
            <a:r>
              <a:rPr lang="en-US" altLang="zh-CN" sz="2600" b="1" dirty="0">
                <a:latin typeface="Arial" panose="020B0604020202020204" pitchFamily="34" charset="0"/>
                <a:cs typeface="Arial" panose="020B0604020202020204" pitchFamily="34" charset="0"/>
              </a:rPr>
              <a:t>The light from a point source produces a line image on the retina. The vision is blurred</a:t>
            </a:r>
          </a:p>
          <a:p>
            <a:pPr>
              <a:defRPr/>
            </a:pPr>
            <a:r>
              <a:rPr lang="en-US" altLang="zh-CN" sz="2600" b="1" dirty="0">
                <a:latin typeface="Arial" panose="020B0604020202020204" pitchFamily="34" charset="0"/>
                <a:cs typeface="Arial" panose="020B0604020202020204" pitchFamily="34" charset="0"/>
              </a:rPr>
              <a:t>Produced when either the cornea or the lens or both are not perfectly symmetric</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upload.wikimedia.org/wikipedia/commons/thumb/b/b3/Astigmatism.svg/264px-Astigmatism.svg.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993" y="2300241"/>
            <a:ext cx="4859574" cy="250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455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6" descr="Astigmatism_text_bl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 y="1879957"/>
            <a:ext cx="5629275"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www.dcareaeyecare.com/articles/5w_astigmatism_model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88" y="1765657"/>
            <a:ext cx="42672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Astigmatism</a:t>
            </a:r>
          </a:p>
        </p:txBody>
      </p:sp>
    </p:spTree>
    <p:extLst>
      <p:ext uri="{BB962C8B-B14F-4D97-AF65-F5344CB8AC3E}">
        <p14:creationId xmlns:p14="http://schemas.microsoft.com/office/powerpoint/2010/main" val="3357230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1981200" y="571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The Camera</a:t>
            </a:r>
          </a:p>
        </p:txBody>
      </p:sp>
      <p:sp>
        <p:nvSpPr>
          <p:cNvPr id="555011" name="Rectangle 3"/>
          <p:cNvSpPr>
            <a:spLocks noGrp="1" noChangeArrowheads="1"/>
          </p:cNvSpPr>
          <p:nvPr>
            <p:ph type="body" sz="half" idx="1"/>
          </p:nvPr>
        </p:nvSpPr>
        <p:spPr>
          <a:xfrm>
            <a:off x="1358995" y="1412875"/>
            <a:ext cx="4319588" cy="5445125"/>
          </a:xfrm>
        </p:spPr>
        <p:txBody>
          <a:bodyPr/>
          <a:lstStyle/>
          <a:p>
            <a:pPr>
              <a:defRPr/>
            </a:pPr>
            <a:r>
              <a:rPr lang="en-US" altLang="zh-CN" dirty="0">
                <a:latin typeface="Arial" panose="020B0604020202020204" pitchFamily="34" charset="0"/>
                <a:cs typeface="Arial" panose="020B0604020202020204" pitchFamily="34" charset="0"/>
              </a:rPr>
              <a:t>The single-lens photo-graphic camera is an optical instrument </a:t>
            </a:r>
          </a:p>
          <a:p>
            <a:pPr>
              <a:defRPr/>
            </a:pPr>
            <a:r>
              <a:rPr lang="en-US" altLang="zh-CN" dirty="0">
                <a:latin typeface="Arial" panose="020B0604020202020204" pitchFamily="34" charset="0"/>
                <a:cs typeface="Arial" panose="020B0604020202020204" pitchFamily="34" charset="0"/>
              </a:rPr>
              <a:t>Components</a:t>
            </a:r>
          </a:p>
          <a:p>
            <a:pPr lvl="1">
              <a:buClr>
                <a:srgbClr val="FFFF00"/>
              </a:buClr>
              <a:buFont typeface="Wingdings" panose="05000000000000000000" pitchFamily="2" charset="2"/>
              <a:buChar char="Ø"/>
              <a:defRPr/>
            </a:pPr>
            <a:r>
              <a:rPr lang="en-US" altLang="zh-CN" dirty="0">
                <a:latin typeface="Arial" panose="020B0604020202020204" pitchFamily="34" charset="0"/>
                <a:cs typeface="Arial" panose="020B0604020202020204" pitchFamily="34" charset="0"/>
              </a:rPr>
              <a:t>Box</a:t>
            </a:r>
          </a:p>
          <a:p>
            <a:pPr lvl="2">
              <a:buClr>
                <a:srgbClr val="00FF00"/>
              </a:buClr>
              <a:buFont typeface="Wingdings" panose="05000000000000000000" pitchFamily="2" charset="2"/>
              <a:buChar char="p"/>
              <a:defRPr/>
            </a:pPr>
            <a:r>
              <a:rPr lang="en-US" altLang="zh-CN" dirty="0">
                <a:latin typeface="Arial" panose="020B0604020202020204" pitchFamily="34" charset="0"/>
                <a:cs typeface="Arial" panose="020B0604020202020204" pitchFamily="34" charset="0"/>
              </a:rPr>
              <a:t>Hold components</a:t>
            </a:r>
          </a:p>
          <a:p>
            <a:pPr lvl="1">
              <a:buClr>
                <a:srgbClr val="FFFF00"/>
              </a:buClr>
              <a:buFont typeface="Wingdings" panose="05000000000000000000" pitchFamily="2" charset="2"/>
              <a:buChar char="Ø"/>
              <a:defRPr/>
            </a:pPr>
            <a:r>
              <a:rPr lang="en-US" altLang="zh-CN" dirty="0">
                <a:latin typeface="Arial" panose="020B0604020202020204" pitchFamily="34" charset="0"/>
                <a:cs typeface="Arial" panose="020B0604020202020204" pitchFamily="34" charset="0"/>
              </a:rPr>
              <a:t>Converging lens</a:t>
            </a:r>
          </a:p>
          <a:p>
            <a:pPr lvl="2">
              <a:buClr>
                <a:srgbClr val="00FF00"/>
              </a:buClr>
              <a:buFont typeface="Wingdings" panose="05000000000000000000" pitchFamily="2" charset="2"/>
              <a:buChar char="p"/>
              <a:defRPr/>
            </a:pPr>
            <a:r>
              <a:rPr lang="en-US" altLang="zh-CN" dirty="0">
                <a:latin typeface="Arial" panose="020B0604020202020204" pitchFamily="34" charset="0"/>
                <a:cs typeface="Arial" panose="020B0604020202020204" pitchFamily="34" charset="0"/>
              </a:rPr>
              <a:t>Form a real image</a:t>
            </a:r>
          </a:p>
          <a:p>
            <a:pPr lvl="1">
              <a:buClr>
                <a:srgbClr val="FFFF00"/>
              </a:buClr>
              <a:buFont typeface="Wingdings" panose="05000000000000000000" pitchFamily="2" charset="2"/>
              <a:buChar char="Ø"/>
              <a:defRPr/>
            </a:pPr>
            <a:r>
              <a:rPr lang="en-US" altLang="zh-CN" dirty="0">
                <a:latin typeface="Arial" panose="020B0604020202020204" pitchFamily="34" charset="0"/>
                <a:cs typeface="Arial" panose="020B0604020202020204" pitchFamily="34" charset="0"/>
              </a:rPr>
              <a:t>Shutter</a:t>
            </a:r>
          </a:p>
          <a:p>
            <a:pPr lvl="2">
              <a:buClr>
                <a:srgbClr val="00FF00"/>
              </a:buClr>
              <a:buFont typeface="Wingdings" panose="05000000000000000000" pitchFamily="2" charset="2"/>
              <a:buChar char="p"/>
              <a:defRPr/>
            </a:pPr>
            <a:r>
              <a:rPr lang="en-US" altLang="zh-CN" dirty="0">
                <a:latin typeface="Arial" panose="020B0604020202020204" pitchFamily="34" charset="0"/>
                <a:cs typeface="Arial" panose="020B0604020202020204" pitchFamily="34" charset="0"/>
              </a:rPr>
              <a:t>Adjustable Aperture</a:t>
            </a:r>
          </a:p>
          <a:p>
            <a:pPr lvl="1">
              <a:buClr>
                <a:srgbClr val="FFFF00"/>
              </a:buClr>
              <a:buFont typeface="Wingdings" panose="05000000000000000000" pitchFamily="2" charset="2"/>
              <a:buChar char="Ø"/>
              <a:defRPr/>
            </a:pPr>
            <a:r>
              <a:rPr lang="en-US" altLang="zh-CN" dirty="0">
                <a:latin typeface="Arial" panose="020B0604020202020204" pitchFamily="34" charset="0"/>
                <a:cs typeface="Arial" panose="020B0604020202020204" pitchFamily="34" charset="0"/>
              </a:rPr>
              <a:t>Film</a:t>
            </a:r>
          </a:p>
          <a:p>
            <a:pPr lvl="2">
              <a:buClr>
                <a:srgbClr val="00FF00"/>
              </a:buClr>
              <a:buFont typeface="Wingdings" panose="05000000000000000000" pitchFamily="2" charset="2"/>
              <a:buChar char="p"/>
              <a:defRPr/>
            </a:pPr>
            <a:r>
              <a:rPr lang="en-US" altLang="zh-CN" dirty="0">
                <a:latin typeface="Arial" panose="020B0604020202020204" pitchFamily="34" charset="0"/>
                <a:cs typeface="Arial" panose="020B0604020202020204" pitchFamily="34" charset="0"/>
              </a:rPr>
              <a:t>Receives the image</a:t>
            </a:r>
          </a:p>
        </p:txBody>
      </p:sp>
      <p:pic>
        <p:nvPicPr>
          <p:cNvPr id="5124" name="Picture 4" descr="Fig 25-01"/>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024563" y="2060575"/>
            <a:ext cx="4667250"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244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Simple Magnifier</a:t>
            </a:r>
          </a:p>
        </p:txBody>
      </p:sp>
      <p:sp>
        <p:nvSpPr>
          <p:cNvPr id="566275" name="Rectangle 3"/>
          <p:cNvSpPr>
            <a:spLocks noGrp="1" noChangeArrowheads="1"/>
          </p:cNvSpPr>
          <p:nvPr>
            <p:ph type="body" idx="1"/>
          </p:nvPr>
        </p:nvSpPr>
        <p:spPr>
          <a:xfrm>
            <a:off x="1979614" y="1382713"/>
            <a:ext cx="8229600" cy="1323975"/>
          </a:xfrm>
        </p:spPr>
        <p:txBody>
          <a:bodyPr/>
          <a:lstStyle/>
          <a:p>
            <a:pPr>
              <a:defRPr/>
            </a:pPr>
            <a:r>
              <a:rPr lang="en-US" altLang="zh-CN" b="1" dirty="0">
                <a:latin typeface="Arial" panose="020B0604020202020204" pitchFamily="34" charset="0"/>
                <a:cs typeface="Arial" panose="020B0604020202020204" pitchFamily="34" charset="0"/>
              </a:rPr>
              <a:t>Device to increase the apparent size of an object. It enlarges the subtended angle</a:t>
            </a:r>
          </a:p>
          <a:p>
            <a:pPr>
              <a:defRPr/>
            </a:pPr>
            <a:endParaRPr lang="en-US" altLang="zh-CN" b="1" dirty="0">
              <a:latin typeface="Arial" panose="020B0604020202020204" pitchFamily="34" charset="0"/>
              <a:cs typeface="Arial" panose="020B0604020202020204" pitchFamily="34" charset="0"/>
            </a:endParaRPr>
          </a:p>
        </p:txBody>
      </p:sp>
      <p:pic>
        <p:nvPicPr>
          <p:cNvPr id="16389" name="Picture 7" descr="AngularS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2924176"/>
            <a:ext cx="4648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8"/>
          <p:cNvGraphicFramePr>
            <a:graphicFrameLocks noChangeAspect="1"/>
          </p:cNvGraphicFramePr>
          <p:nvPr/>
        </p:nvGraphicFramePr>
        <p:xfrm>
          <a:off x="8242301" y="3273426"/>
          <a:ext cx="1414463" cy="1254125"/>
        </p:xfrm>
        <a:graphic>
          <a:graphicData uri="http://schemas.openxmlformats.org/presentationml/2006/ole">
            <mc:AlternateContent xmlns:mc="http://schemas.openxmlformats.org/markup-compatibility/2006">
              <mc:Choice xmlns:v="urn:schemas-microsoft-com:vml" Requires="v">
                <p:oleObj name="Equation" r:id="rId3" imgW="388674" imgH="342900" progId="Equation.DSMT4">
                  <p:embed/>
                </p:oleObj>
              </mc:Choice>
              <mc:Fallback>
                <p:oleObj name="Equation" r:id="rId3" imgW="388674" imgH="342900" progId="Equation.DSMT4">
                  <p:embed/>
                  <p:pic>
                    <p:nvPicPr>
                      <p:cNvPr id="163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301" y="3273426"/>
                        <a:ext cx="1414463"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Text Box 9"/>
          <p:cNvSpPr txBox="1">
            <a:spLocks noChangeArrowheads="1"/>
          </p:cNvSpPr>
          <p:nvPr/>
        </p:nvSpPr>
        <p:spPr bwMode="auto">
          <a:xfrm>
            <a:off x="1979614" y="3581401"/>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chemeClr val="tx2"/>
                </a:solidFill>
              </a:rPr>
              <a:t>h</a:t>
            </a:r>
          </a:p>
        </p:txBody>
      </p:sp>
      <p:sp>
        <p:nvSpPr>
          <p:cNvPr id="16392" name="Line 10"/>
          <p:cNvSpPr>
            <a:spLocks noChangeShapeType="1"/>
          </p:cNvSpPr>
          <p:nvPr/>
        </p:nvSpPr>
        <p:spPr bwMode="auto">
          <a:xfrm>
            <a:off x="1919288" y="30480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3" name="Line 11"/>
          <p:cNvSpPr>
            <a:spLocks noChangeShapeType="1"/>
          </p:cNvSpPr>
          <p:nvPr/>
        </p:nvSpPr>
        <p:spPr bwMode="auto">
          <a:xfrm>
            <a:off x="1919288" y="4357688"/>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4" name="Line 12"/>
          <p:cNvSpPr>
            <a:spLocks noChangeShapeType="1"/>
          </p:cNvSpPr>
          <p:nvPr/>
        </p:nvSpPr>
        <p:spPr bwMode="auto">
          <a:xfrm flipV="1">
            <a:off x="2147888" y="30480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5" name="Line 13"/>
          <p:cNvSpPr>
            <a:spLocks noChangeShapeType="1"/>
          </p:cNvSpPr>
          <p:nvPr/>
        </p:nvSpPr>
        <p:spPr bwMode="auto">
          <a:xfrm>
            <a:off x="2147888" y="4038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6" name="Line 14"/>
          <p:cNvSpPr>
            <a:spLocks noChangeShapeType="1"/>
          </p:cNvSpPr>
          <p:nvPr/>
        </p:nvSpPr>
        <p:spPr bwMode="auto">
          <a:xfrm>
            <a:off x="2986088" y="4343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7" name="Line 15"/>
          <p:cNvSpPr>
            <a:spLocks noChangeShapeType="1"/>
          </p:cNvSpPr>
          <p:nvPr/>
        </p:nvSpPr>
        <p:spPr bwMode="auto">
          <a:xfrm>
            <a:off x="6338888" y="4343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8" name="Line 16"/>
          <p:cNvSpPr>
            <a:spLocks noChangeShapeType="1"/>
          </p:cNvSpPr>
          <p:nvPr/>
        </p:nvSpPr>
        <p:spPr bwMode="auto">
          <a:xfrm>
            <a:off x="4967288" y="4800600"/>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9" name="Line 17"/>
          <p:cNvSpPr>
            <a:spLocks noChangeShapeType="1"/>
          </p:cNvSpPr>
          <p:nvPr/>
        </p:nvSpPr>
        <p:spPr bwMode="auto">
          <a:xfrm flipH="1">
            <a:off x="2986088" y="48006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0" name="Text Box 18"/>
          <p:cNvSpPr txBox="1">
            <a:spLocks noChangeArrowheads="1"/>
          </p:cNvSpPr>
          <p:nvPr/>
        </p:nvSpPr>
        <p:spPr bwMode="auto">
          <a:xfrm>
            <a:off x="4570414" y="4583114"/>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chemeClr val="tx2"/>
                </a:solidFill>
              </a:rPr>
              <a:t>d</a:t>
            </a:r>
          </a:p>
        </p:txBody>
      </p:sp>
      <p:sp>
        <p:nvSpPr>
          <p:cNvPr id="566291" name="Text Box 19"/>
          <p:cNvSpPr txBox="1">
            <a:spLocks noChangeArrowheads="1"/>
          </p:cNvSpPr>
          <p:nvPr/>
        </p:nvSpPr>
        <p:spPr bwMode="auto">
          <a:xfrm>
            <a:off x="2279650" y="5661026"/>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dirty="0">
                <a:effectLst>
                  <a:outerShdw blurRad="38100" dist="38100" dir="2700000" algn="tl">
                    <a:srgbClr val="010199"/>
                  </a:outerShdw>
                </a:effectLst>
                <a:latin typeface="Arial" charset="0"/>
              </a:rPr>
              <a:t>In general the angle is maximum when the object is at the minimum distance, i.e., d=d</a:t>
            </a:r>
            <a:r>
              <a:rPr lang="en-US" altLang="zh-CN" sz="2400" b="1" baseline="-25000" dirty="0">
                <a:effectLst>
                  <a:outerShdw blurRad="38100" dist="38100" dir="2700000" algn="tl">
                    <a:srgbClr val="010199"/>
                  </a:outerShdw>
                </a:effectLst>
                <a:latin typeface="Arial" charset="0"/>
              </a:rPr>
              <a:t>min</a:t>
            </a:r>
            <a:r>
              <a:rPr lang="en-US" altLang="zh-CN" sz="2400" b="1" dirty="0">
                <a:effectLst>
                  <a:outerShdw blurRad="38100" dist="38100" dir="2700000" algn="tl">
                    <a:srgbClr val="010199"/>
                  </a:outerShdw>
                </a:effectLst>
                <a:latin typeface="Arial" charset="0"/>
              </a:rPr>
              <a:t>~25 cm.</a:t>
            </a:r>
          </a:p>
        </p:txBody>
      </p:sp>
      <p:sp>
        <p:nvSpPr>
          <p:cNvPr id="20"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067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latin typeface="Arial" panose="020B0604020202020204" pitchFamily="34" charset="0"/>
                <a:cs typeface="Arial" panose="020B0604020202020204" pitchFamily="34" charset="0"/>
              </a:rPr>
              <a:t>Simple Magnifier</a:t>
            </a:r>
          </a:p>
        </p:txBody>
      </p:sp>
      <p:sp>
        <p:nvSpPr>
          <p:cNvPr id="567299" name="Rectangle 3"/>
          <p:cNvSpPr>
            <a:spLocks noGrp="1" noChangeArrowheads="1"/>
          </p:cNvSpPr>
          <p:nvPr>
            <p:ph type="body" sz="half" idx="1"/>
          </p:nvPr>
        </p:nvSpPr>
        <p:spPr>
          <a:xfrm>
            <a:off x="1009934" y="1600201"/>
            <a:ext cx="4808254" cy="3413125"/>
          </a:xfrm>
        </p:spPr>
        <p:txBody>
          <a:bodyPr>
            <a:normAutofit/>
          </a:bodyPr>
          <a:lstStyle/>
          <a:p>
            <a:pPr>
              <a:defRPr/>
            </a:pPr>
            <a:r>
              <a:rPr lang="en-US" altLang="zh-CN" b="1" dirty="0">
                <a:latin typeface="Arial" panose="020B0604020202020204" pitchFamily="34" charset="0"/>
                <a:cs typeface="Arial" panose="020B0604020202020204" pitchFamily="34" charset="0"/>
              </a:rPr>
              <a:t>When the object is placed within the focal length of a converging lens, the lens forms a virtual, erect, and enlarged image</a:t>
            </a:r>
          </a:p>
          <a:p>
            <a:pPr>
              <a:defRPr/>
            </a:pPr>
            <a:r>
              <a:rPr lang="en-US" altLang="zh-CN" b="1" dirty="0">
                <a:latin typeface="Arial" panose="020B0604020202020204" pitchFamily="34" charset="0"/>
                <a:cs typeface="Arial" panose="020B0604020202020204" pitchFamily="34" charset="0"/>
              </a:rPr>
              <a:t>Angular magnification</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142" y="1431925"/>
            <a:ext cx="48006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6"/>
          <p:cNvGraphicFramePr>
            <a:graphicFrameLocks noChangeAspect="1"/>
          </p:cNvGraphicFramePr>
          <p:nvPr>
            <p:extLst>
              <p:ext uri="{D42A27DB-BD31-4B8C-83A1-F6EECF244321}">
                <p14:modId xmlns:p14="http://schemas.microsoft.com/office/powerpoint/2010/main" val="2452224184"/>
              </p:ext>
            </p:extLst>
          </p:nvPr>
        </p:nvGraphicFramePr>
        <p:xfrm>
          <a:off x="1378424" y="4728908"/>
          <a:ext cx="3698544" cy="1094042"/>
        </p:xfrm>
        <a:graphic>
          <a:graphicData uri="http://schemas.openxmlformats.org/presentationml/2006/ole">
            <mc:AlternateContent xmlns:mc="http://schemas.openxmlformats.org/markup-compatibility/2006">
              <mc:Choice xmlns:v="urn:schemas-microsoft-com:vml" Requires="v">
                <p:oleObj name="Equation" r:id="rId4" imgW="1752480" imgH="431640" progId="Equation.DSMT4">
                  <p:embed/>
                </p:oleObj>
              </mc:Choice>
              <mc:Fallback>
                <p:oleObj name="Equation" r:id="rId4" imgW="1752480" imgH="431640" progId="Equation.DSMT4">
                  <p:embed/>
                  <p:pic>
                    <p:nvPicPr>
                      <p:cNvPr id="14" name="Object 6"/>
                      <p:cNvPicPr>
                        <a:picLocks noChangeAspect="1" noChangeArrowheads="1"/>
                      </p:cNvPicPr>
                      <p:nvPr/>
                    </p:nvPicPr>
                    <p:blipFill>
                      <a:blip r:embed="rId5"/>
                      <a:srcRect/>
                      <a:stretch>
                        <a:fillRect/>
                      </a:stretch>
                    </p:blipFill>
                    <p:spPr bwMode="auto">
                      <a:xfrm>
                        <a:off x="1378424" y="4728908"/>
                        <a:ext cx="3698544" cy="1094042"/>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BD9CECC8-664C-CAA4-CB44-60421F8F7CA0}"/>
                  </a:ext>
                </a:extLst>
              </p14:cNvPr>
              <p14:cNvContentPartPr/>
              <p14:nvPr/>
            </p14:nvContentPartPr>
            <p14:xfrm>
              <a:off x="1352520" y="2381400"/>
              <a:ext cx="8196480" cy="2481480"/>
            </p14:xfrm>
          </p:contentPart>
        </mc:Choice>
        <mc:Fallback>
          <p:pic>
            <p:nvPicPr>
              <p:cNvPr id="2" name="墨迹 1">
                <a:extLst>
                  <a:ext uri="{FF2B5EF4-FFF2-40B4-BE49-F238E27FC236}">
                    <a16:creationId xmlns:a16="http://schemas.microsoft.com/office/drawing/2014/main" id="{BD9CECC8-664C-CAA4-CB44-60421F8F7CA0}"/>
                  </a:ext>
                </a:extLst>
              </p:cNvPr>
              <p:cNvPicPr/>
              <p:nvPr/>
            </p:nvPicPr>
            <p:blipFill>
              <a:blip r:embed="rId7"/>
              <a:stretch>
                <a:fillRect/>
              </a:stretch>
            </p:blipFill>
            <p:spPr>
              <a:xfrm>
                <a:off x="1343160" y="2372040"/>
                <a:ext cx="8215200" cy="2500200"/>
              </a:xfrm>
              <a:prstGeom prst="rect">
                <a:avLst/>
              </a:prstGeom>
            </p:spPr>
          </p:pic>
        </mc:Fallback>
      </mc:AlternateContent>
    </p:spTree>
    <p:extLst>
      <p:ext uri="{BB962C8B-B14F-4D97-AF65-F5344CB8AC3E}">
        <p14:creationId xmlns:p14="http://schemas.microsoft.com/office/powerpoint/2010/main" val="4013257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body" idx="1"/>
          </p:nvPr>
        </p:nvSpPr>
        <p:spPr>
          <a:xfrm>
            <a:off x="1981200" y="1309688"/>
            <a:ext cx="8229600" cy="1397000"/>
          </a:xfrm>
        </p:spPr>
        <p:txBody>
          <a:bodyPr/>
          <a:lstStyle/>
          <a:p>
            <a:pPr>
              <a:defRPr/>
            </a:pP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angular magnification is at a maximum when the image formed by the lens is at the near point of the eye </a:t>
            </a:r>
          </a:p>
        </p:txBody>
      </p:sp>
      <p:sp>
        <p:nvSpPr>
          <p:cNvPr id="568324" name="Rectangle 4"/>
          <p:cNvSpPr>
            <a:spLocks noGrp="1" noChangeArrowheads="1"/>
          </p:cNvSpPr>
          <p:nvPr>
            <p:ph type="title"/>
          </p:nvPr>
        </p:nvSpPr>
        <p:spPr>
          <a:xfrm>
            <a:off x="1981200" y="44451"/>
            <a:ext cx="8229600" cy="1139825"/>
          </a:xfrm>
        </p:spPr>
        <p:txBody>
          <a:bodyPr/>
          <a:lstStyle/>
          <a:p>
            <a:pPr>
              <a:defRPr/>
            </a:pPr>
            <a:r>
              <a:rPr lang="en-US" altLang="zh-CN" b="1">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Simple Magnifier</a:t>
            </a:r>
          </a:p>
        </p:txBody>
      </p:sp>
      <p:sp>
        <p:nvSpPr>
          <p:cNvPr id="568328" name="Rectangle 8"/>
          <p:cNvSpPr>
            <a:spLocks noChangeArrowheads="1"/>
          </p:cNvSpPr>
          <p:nvPr/>
        </p:nvSpPr>
        <p:spPr bwMode="auto">
          <a:xfrm>
            <a:off x="1981200" y="4076701"/>
            <a:ext cx="822960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10000"/>
              </a:lnSpc>
              <a:spcBef>
                <a:spcPct val="20000"/>
              </a:spcBef>
              <a:buClr>
                <a:schemeClr val="hlink"/>
              </a:buClr>
              <a:buSzPct val="75000"/>
              <a:buFont typeface="Wingdings" pitchFamily="2" charset="2"/>
              <a:buChar char="l"/>
              <a:defRPr/>
            </a:pPr>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With a single lens, </a:t>
            </a:r>
            <a:r>
              <a:rPr lang="en-US" altLang="zh-CN" sz="28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a:t>
            </a:r>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may reach 4 without apparent  aberrations</a:t>
            </a:r>
          </a:p>
          <a:p>
            <a:pPr marL="342900" indent="-342900">
              <a:lnSpc>
                <a:spcPct val="110000"/>
              </a:lnSpc>
              <a:spcBef>
                <a:spcPct val="20000"/>
              </a:spcBef>
              <a:buClr>
                <a:schemeClr val="hlink"/>
              </a:buClr>
              <a:buSzPct val="75000"/>
              <a:buFont typeface="Wingdings" pitchFamily="2" charset="2"/>
              <a:buChar char="l"/>
              <a:defRPr/>
            </a:pPr>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With multiple lenses, magnifications of up to about 20 can be achieved. Aberration is corrected by the multiple lenses design.</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6"/>
          <p:cNvGraphicFramePr>
            <a:graphicFrameLocks noChangeAspect="1"/>
          </p:cNvGraphicFramePr>
          <p:nvPr>
            <p:extLst>
              <p:ext uri="{D42A27DB-BD31-4B8C-83A1-F6EECF244321}">
                <p14:modId xmlns:p14="http://schemas.microsoft.com/office/powerpoint/2010/main" val="1224387659"/>
              </p:ext>
            </p:extLst>
          </p:nvPr>
        </p:nvGraphicFramePr>
        <p:xfrm>
          <a:off x="5399087" y="2947988"/>
          <a:ext cx="1393825" cy="1062037"/>
        </p:xfrm>
        <a:graphic>
          <a:graphicData uri="http://schemas.openxmlformats.org/presentationml/2006/ole">
            <mc:AlternateContent xmlns:mc="http://schemas.openxmlformats.org/markup-compatibility/2006">
              <mc:Choice xmlns:v="urn:schemas-microsoft-com:vml" Requires="v">
                <p:oleObj name="Equation" r:id="rId3" imgW="660240" imgH="419040" progId="Equation.DSMT4">
                  <p:embed/>
                </p:oleObj>
              </mc:Choice>
              <mc:Fallback>
                <p:oleObj name="Equation" r:id="rId3" imgW="660240" imgH="419040" progId="Equation.DSMT4">
                  <p:embed/>
                  <p:pic>
                    <p:nvPicPr>
                      <p:cNvPr id="11" name="Object 6"/>
                      <p:cNvPicPr>
                        <a:picLocks noChangeAspect="1" noChangeArrowheads="1"/>
                      </p:cNvPicPr>
                      <p:nvPr/>
                    </p:nvPicPr>
                    <p:blipFill>
                      <a:blip r:embed="rId4"/>
                      <a:srcRect/>
                      <a:stretch>
                        <a:fillRect/>
                      </a:stretch>
                    </p:blipFill>
                    <p:spPr bwMode="auto">
                      <a:xfrm>
                        <a:off x="5399087" y="2947988"/>
                        <a:ext cx="1393825" cy="1062037"/>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FBB99950-17BE-1CCE-CE3F-B1E2A3567BE0}"/>
                  </a:ext>
                </a:extLst>
              </p14:cNvPr>
              <p14:cNvContentPartPr/>
              <p14:nvPr/>
            </p14:nvContentPartPr>
            <p14:xfrm>
              <a:off x="5024520" y="3271680"/>
              <a:ext cx="2119680" cy="753120"/>
            </p14:xfrm>
          </p:contentPart>
        </mc:Choice>
        <mc:Fallback>
          <p:pic>
            <p:nvPicPr>
              <p:cNvPr id="2" name="墨迹 1">
                <a:extLst>
                  <a:ext uri="{FF2B5EF4-FFF2-40B4-BE49-F238E27FC236}">
                    <a16:creationId xmlns:a16="http://schemas.microsoft.com/office/drawing/2014/main" id="{FBB99950-17BE-1CCE-CE3F-B1E2A3567BE0}"/>
                  </a:ext>
                </a:extLst>
              </p:cNvPr>
              <p:cNvPicPr/>
              <p:nvPr/>
            </p:nvPicPr>
            <p:blipFill>
              <a:blip r:embed="rId6"/>
              <a:stretch>
                <a:fillRect/>
              </a:stretch>
            </p:blipFill>
            <p:spPr>
              <a:xfrm>
                <a:off x="5015160" y="3262320"/>
                <a:ext cx="2138400" cy="771840"/>
              </a:xfrm>
              <a:prstGeom prst="rect">
                <a:avLst/>
              </a:prstGeom>
            </p:spPr>
          </p:pic>
        </mc:Fallback>
      </mc:AlternateContent>
    </p:spTree>
    <p:extLst>
      <p:ext uri="{BB962C8B-B14F-4D97-AF65-F5344CB8AC3E}">
        <p14:creationId xmlns:p14="http://schemas.microsoft.com/office/powerpoint/2010/main" val="65724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Compound Microscope</a:t>
            </a:r>
          </a:p>
        </p:txBody>
      </p:sp>
      <p:sp>
        <p:nvSpPr>
          <p:cNvPr id="569347" name="Rectangle 3"/>
          <p:cNvSpPr>
            <a:spLocks noGrp="1" noChangeArrowheads="1"/>
          </p:cNvSpPr>
          <p:nvPr>
            <p:ph type="body" sz="half" idx="1"/>
          </p:nvPr>
        </p:nvSpPr>
        <p:spPr>
          <a:xfrm>
            <a:off x="777922" y="3213100"/>
            <a:ext cx="4879928" cy="3754438"/>
          </a:xfrm>
        </p:spPr>
        <p:txBody>
          <a:bodyPr>
            <a:normAutofit/>
          </a:bodyPr>
          <a:lstStyle/>
          <a:p>
            <a:pPr marL="355600" indent="-355600">
              <a:buSzPct val="75000"/>
              <a:buFont typeface="Wingdings" panose="05000000000000000000" pitchFamily="2" charset="2"/>
              <a:buChar char="l"/>
              <a:defRPr/>
            </a:pP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objective lens has a short focal length, </a:t>
            </a:r>
            <a:r>
              <a:rPr lang="en-US" altLang="zh-CN"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ƒ</a:t>
            </a:r>
            <a:r>
              <a:rPr lang="en-US" altLang="zh-CN" b="1" baseline="-25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o</a:t>
            </a: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&lt;1 cm</a:t>
            </a:r>
          </a:p>
          <a:p>
            <a:pPr marL="355600" indent="-355600">
              <a:buSzPct val="75000"/>
              <a:buFont typeface="Wingdings" panose="05000000000000000000" pitchFamily="2" charset="2"/>
              <a:buChar char="l"/>
              <a:defRPr/>
            </a:pP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ocular lens (eyepiece) has a focal length, </a:t>
            </a:r>
            <a:r>
              <a:rPr lang="en-US" altLang="zh-CN"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ƒ</a:t>
            </a:r>
            <a:r>
              <a:rPr lang="en-US" altLang="zh-CN" b="1" baseline="-25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a:t>
            </a: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several cm</a:t>
            </a:r>
          </a:p>
          <a:p>
            <a:pPr marL="355600" indent="-355600">
              <a:buSzPct val="75000"/>
              <a:buFont typeface="Wingdings" panose="05000000000000000000" pitchFamily="2" charset="2"/>
              <a:buChar char="l"/>
              <a:defRPr/>
            </a:pP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L&gt;&gt; </a:t>
            </a:r>
            <a:r>
              <a:rPr lang="en-US" altLang="zh-CN"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ƒ</a:t>
            </a:r>
            <a:r>
              <a:rPr lang="en-US" altLang="zh-CN" b="1" baseline="-25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o</a:t>
            </a:r>
            <a:r>
              <a:rPr lang="en-US" altLang="zh-CN"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and </a:t>
            </a:r>
            <a:r>
              <a:rPr lang="en-US" altLang="zh-CN"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ƒ</a:t>
            </a:r>
            <a:r>
              <a:rPr lang="en-US" altLang="zh-CN" b="1" baseline="-25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a:t>
            </a:r>
            <a:endParaRPr lang="en-US" altLang="zh-CN" b="1" baseline="-25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9460" name="Picture 4" descr="Fig 25-07a"/>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6403643" y="3441701"/>
            <a:ext cx="5219700" cy="3257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352" name="Text Box 8"/>
          <p:cNvSpPr txBox="1">
            <a:spLocks noChangeArrowheads="1"/>
          </p:cNvSpPr>
          <p:nvPr/>
        </p:nvSpPr>
        <p:spPr bwMode="auto">
          <a:xfrm>
            <a:off x="777922" y="1412876"/>
            <a:ext cx="978212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0363" indent="-360363">
              <a:defRPr kumimoji="1" sz="2400">
                <a:solidFill>
                  <a:schemeClr val="tx1"/>
                </a:solidFill>
                <a:latin typeface="Times New Roman" pitchFamily="18" charset="0"/>
                <a:ea typeface="宋体" pitchFamily="2" charset="-122"/>
              </a:defRPr>
            </a:lvl1pPr>
            <a:lvl2pPr marL="5397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buSzPct val="75000"/>
              <a:buFont typeface="Wingdings" pitchFamily="2" charset="2"/>
              <a:buChar char="l"/>
              <a:defRPr/>
            </a:pPr>
            <a:r>
              <a:rPr kumimoji="0"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Far greater magnification can be achieved by a compound microscope</a:t>
            </a:r>
          </a:p>
          <a:p>
            <a:pPr>
              <a:buSzPct val="75000"/>
              <a:buFont typeface="Wingdings" pitchFamily="2" charset="2"/>
              <a:buChar char="l"/>
              <a:defRPr/>
            </a:pPr>
            <a:r>
              <a:rPr kumimoji="0"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 compound microscope consists of two lenses separated by distance L</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62575383-1B24-E55B-F165-9300BF23F121}"/>
                  </a:ext>
                </a:extLst>
              </p14:cNvPr>
              <p14:cNvContentPartPr/>
              <p14:nvPr/>
            </p14:nvContentPartPr>
            <p14:xfrm>
              <a:off x="1152360" y="4424400"/>
              <a:ext cx="9015840" cy="2005200"/>
            </p14:xfrm>
          </p:contentPart>
        </mc:Choice>
        <mc:Fallback>
          <p:pic>
            <p:nvPicPr>
              <p:cNvPr id="2" name="墨迹 1">
                <a:extLst>
                  <a:ext uri="{FF2B5EF4-FFF2-40B4-BE49-F238E27FC236}">
                    <a16:creationId xmlns:a16="http://schemas.microsoft.com/office/drawing/2014/main" id="{62575383-1B24-E55B-F165-9300BF23F121}"/>
                  </a:ext>
                </a:extLst>
              </p:cNvPr>
              <p:cNvPicPr/>
              <p:nvPr/>
            </p:nvPicPr>
            <p:blipFill>
              <a:blip r:embed="rId6"/>
              <a:stretch>
                <a:fillRect/>
              </a:stretch>
            </p:blipFill>
            <p:spPr>
              <a:xfrm>
                <a:off x="1143000" y="4415040"/>
                <a:ext cx="9034560" cy="2023920"/>
              </a:xfrm>
              <a:prstGeom prst="rect">
                <a:avLst/>
              </a:prstGeom>
            </p:spPr>
          </p:pic>
        </mc:Fallback>
      </mc:AlternateContent>
    </p:spTree>
    <p:extLst>
      <p:ext uri="{BB962C8B-B14F-4D97-AF65-F5344CB8AC3E}">
        <p14:creationId xmlns:p14="http://schemas.microsoft.com/office/powerpoint/2010/main" val="199059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Rectangle 3"/>
          <p:cNvSpPr>
            <a:spLocks noGrp="1" noChangeArrowheads="1"/>
          </p:cNvSpPr>
          <p:nvPr>
            <p:ph type="body" sz="half" idx="1"/>
          </p:nvPr>
        </p:nvSpPr>
        <p:spPr>
          <a:xfrm>
            <a:off x="602777" y="1309184"/>
            <a:ext cx="8075613" cy="2848969"/>
          </a:xfrm>
        </p:spPr>
        <p:txBody>
          <a:bodyPr/>
          <a:lstStyle/>
          <a:p>
            <a:pPr>
              <a:lnSpc>
                <a:spcPct val="120000"/>
              </a:lnSpc>
              <a:defRPr/>
            </a:pPr>
            <a:r>
              <a:rPr lang="en-US" altLang="zh-CN" b="1" dirty="0">
                <a:latin typeface="Arial" panose="020B0604020202020204" pitchFamily="34" charset="0"/>
                <a:cs typeface="Arial" panose="020B0604020202020204" pitchFamily="34" charset="0"/>
              </a:rPr>
              <a:t>The image seen by the eye, I</a:t>
            </a:r>
            <a:r>
              <a:rPr lang="en-US" altLang="zh-CN" b="1" baseline="-25000" dirty="0">
                <a:latin typeface="Arial" panose="020B0604020202020204" pitchFamily="34" charset="0"/>
                <a:cs typeface="Arial" panose="020B0604020202020204" pitchFamily="34" charset="0"/>
              </a:rPr>
              <a:t>2</a:t>
            </a:r>
            <a:r>
              <a:rPr lang="en-US" altLang="zh-CN" b="1" dirty="0">
                <a:latin typeface="Arial" panose="020B0604020202020204" pitchFamily="34" charset="0"/>
                <a:cs typeface="Arial" panose="020B0604020202020204" pitchFamily="34" charset="0"/>
              </a:rPr>
              <a:t>, is virtual, inverted and very much enlarged</a:t>
            </a:r>
          </a:p>
          <a:p>
            <a:pPr>
              <a:lnSpc>
                <a:spcPct val="120000"/>
              </a:lnSpc>
              <a:defRPr/>
            </a:pPr>
            <a:r>
              <a:rPr lang="en-US" altLang="zh-CN" b="1" dirty="0">
                <a:latin typeface="Arial" panose="020B0604020202020204" pitchFamily="34" charset="0"/>
                <a:cs typeface="Arial" panose="020B0604020202020204" pitchFamily="34" charset="0"/>
              </a:rPr>
              <a:t>The </a:t>
            </a:r>
            <a:r>
              <a:rPr lang="en-US" altLang="zh-CN" b="1" i="1" dirty="0">
                <a:latin typeface="Arial" panose="020B0604020202020204" pitchFamily="34" charset="0"/>
                <a:cs typeface="Arial" panose="020B0604020202020204" pitchFamily="34" charset="0"/>
              </a:rPr>
              <a:t>magnification</a:t>
            </a:r>
            <a:r>
              <a:rPr lang="en-US" altLang="zh-CN" b="1" dirty="0">
                <a:latin typeface="Arial" panose="020B0604020202020204" pitchFamily="34" charset="0"/>
                <a:cs typeface="Arial" panose="020B0604020202020204" pitchFamily="34" charset="0"/>
              </a:rPr>
              <a:t> of the microscope is the product of the magnifications of the objective and the ocular lens</a:t>
            </a:r>
          </a:p>
          <a:p>
            <a:pPr>
              <a:lnSpc>
                <a:spcPct val="120000"/>
              </a:lnSpc>
              <a:defRPr/>
            </a:pPr>
            <a:endParaRPr lang="en-US" altLang="zh-CN" b="1" dirty="0">
              <a:latin typeface="Arial" panose="020B0604020202020204" pitchFamily="34" charset="0"/>
              <a:cs typeface="Arial" panose="020B0604020202020204" pitchFamily="34" charset="0"/>
            </a:endParaRPr>
          </a:p>
        </p:txBody>
      </p:sp>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Compound Microscope</a:t>
            </a:r>
          </a:p>
        </p:txBody>
      </p:sp>
      <p:pic>
        <p:nvPicPr>
          <p:cNvPr id="12" name="Picture 4" descr="Fig 25-07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469272" y="1309184"/>
            <a:ext cx="2738650" cy="17091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6"/>
          <p:cNvGraphicFramePr>
            <a:graphicFrameLocks noChangeAspect="1"/>
          </p:cNvGraphicFramePr>
          <p:nvPr>
            <p:extLst>
              <p:ext uri="{D42A27DB-BD31-4B8C-83A1-F6EECF244321}">
                <p14:modId xmlns:p14="http://schemas.microsoft.com/office/powerpoint/2010/main" val="3220538164"/>
              </p:ext>
            </p:extLst>
          </p:nvPr>
        </p:nvGraphicFramePr>
        <p:xfrm>
          <a:off x="3957684" y="4667536"/>
          <a:ext cx="4328823" cy="1393138"/>
        </p:xfrm>
        <a:graphic>
          <a:graphicData uri="http://schemas.openxmlformats.org/presentationml/2006/ole">
            <mc:AlternateContent xmlns:mc="http://schemas.openxmlformats.org/markup-compatibility/2006">
              <mc:Choice xmlns:v="urn:schemas-microsoft-com:vml" Requires="v">
                <p:oleObj name="Equation" r:id="rId4" imgW="1612800" imgH="431640" progId="Equation.DSMT4">
                  <p:embed/>
                </p:oleObj>
              </mc:Choice>
              <mc:Fallback>
                <p:oleObj name="Equation" r:id="rId4" imgW="1612800" imgH="431640" progId="Equation.DSMT4">
                  <p:embed/>
                  <p:pic>
                    <p:nvPicPr>
                      <p:cNvPr id="12" name="Object 6"/>
                      <p:cNvPicPr>
                        <a:picLocks noChangeAspect="1" noChangeArrowheads="1"/>
                      </p:cNvPicPr>
                      <p:nvPr/>
                    </p:nvPicPr>
                    <p:blipFill>
                      <a:blip r:embed="rId5"/>
                      <a:srcRect/>
                      <a:stretch>
                        <a:fillRect/>
                      </a:stretch>
                    </p:blipFill>
                    <p:spPr bwMode="auto">
                      <a:xfrm>
                        <a:off x="3957684" y="4667536"/>
                        <a:ext cx="4328823" cy="1393138"/>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EF7484EF-7E80-BB3C-04B2-19E55E206C84}"/>
                  </a:ext>
                </a:extLst>
              </p14:cNvPr>
              <p14:cNvContentPartPr/>
              <p14:nvPr/>
            </p14:nvContentPartPr>
            <p14:xfrm>
              <a:off x="4000320" y="1886040"/>
              <a:ext cx="7244280" cy="4367520"/>
            </p14:xfrm>
          </p:contentPart>
        </mc:Choice>
        <mc:Fallback>
          <p:pic>
            <p:nvPicPr>
              <p:cNvPr id="2" name="墨迹 1">
                <a:extLst>
                  <a:ext uri="{FF2B5EF4-FFF2-40B4-BE49-F238E27FC236}">
                    <a16:creationId xmlns:a16="http://schemas.microsoft.com/office/drawing/2014/main" id="{EF7484EF-7E80-BB3C-04B2-19E55E206C84}"/>
                  </a:ext>
                </a:extLst>
              </p:cNvPr>
              <p:cNvPicPr/>
              <p:nvPr/>
            </p:nvPicPr>
            <p:blipFill>
              <a:blip r:embed="rId7"/>
              <a:stretch>
                <a:fillRect/>
              </a:stretch>
            </p:blipFill>
            <p:spPr>
              <a:xfrm>
                <a:off x="3990960" y="1876680"/>
                <a:ext cx="7263000" cy="4386240"/>
              </a:xfrm>
              <a:prstGeom prst="rect">
                <a:avLst/>
              </a:prstGeom>
            </p:spPr>
          </p:pic>
        </mc:Fallback>
      </mc:AlternateContent>
    </p:spTree>
    <p:extLst>
      <p:ext uri="{BB962C8B-B14F-4D97-AF65-F5344CB8AC3E}">
        <p14:creationId xmlns:p14="http://schemas.microsoft.com/office/powerpoint/2010/main" val="1278005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1981200" y="0"/>
            <a:ext cx="8229600" cy="1139825"/>
          </a:xfrm>
        </p:spPr>
        <p:txBody>
          <a:bodyPr/>
          <a:lstStyle/>
          <a:p>
            <a:pPr>
              <a:defRPr/>
            </a:pPr>
            <a:r>
              <a:rPr lang="en-US" altLang="zh-CN" b="1" dirty="0">
                <a:solidFill>
                  <a:schemeClr val="folHlink"/>
                </a:solidFill>
                <a:latin typeface="Arial" panose="020B0604020202020204" pitchFamily="34" charset="0"/>
                <a:cs typeface="Arial" panose="020B0604020202020204" pitchFamily="34" charset="0"/>
              </a:rPr>
              <a:t>Refracting Telescope</a:t>
            </a:r>
          </a:p>
        </p:txBody>
      </p:sp>
      <p:sp>
        <p:nvSpPr>
          <p:cNvPr id="571395" name="Rectangle 3"/>
          <p:cNvSpPr>
            <a:spLocks noGrp="1" noChangeArrowheads="1"/>
          </p:cNvSpPr>
          <p:nvPr>
            <p:ph type="body" sz="half" idx="1"/>
          </p:nvPr>
        </p:nvSpPr>
        <p:spPr>
          <a:xfrm>
            <a:off x="874072" y="1930400"/>
            <a:ext cx="4267200" cy="4495800"/>
          </a:xfrm>
        </p:spPr>
        <p:txBody>
          <a:bodyPr/>
          <a:lstStyle/>
          <a:p>
            <a:pPr algn="just">
              <a:defRPr/>
            </a:pPr>
            <a:r>
              <a:rPr lang="en-US" altLang="zh-CN" b="1" dirty="0">
                <a:latin typeface="Arial" panose="020B0604020202020204" pitchFamily="34" charset="0"/>
                <a:cs typeface="Arial" panose="020B0604020202020204" pitchFamily="34" charset="0"/>
              </a:rPr>
              <a:t>The two lenses are separated by the distance </a:t>
            </a:r>
            <a:r>
              <a:rPr lang="en-US" altLang="zh-CN" b="1" dirty="0" err="1">
                <a:latin typeface="Arial" panose="020B0604020202020204" pitchFamily="34" charset="0"/>
                <a:cs typeface="Arial" panose="020B0604020202020204" pitchFamily="34" charset="0"/>
              </a:rPr>
              <a:t>ƒ</a:t>
            </a:r>
            <a:r>
              <a:rPr lang="en-US" altLang="zh-CN" b="1" baseline="-25000" dirty="0" err="1">
                <a:latin typeface="Arial" panose="020B0604020202020204" pitchFamily="34" charset="0"/>
                <a:cs typeface="Arial" panose="020B0604020202020204" pitchFamily="34" charset="0"/>
              </a:rPr>
              <a:t>o</a:t>
            </a:r>
            <a:r>
              <a:rPr lang="en-US" altLang="zh-CN" b="1" dirty="0">
                <a:latin typeface="Arial" panose="020B0604020202020204" pitchFamily="34" charset="0"/>
                <a:cs typeface="Arial" panose="020B0604020202020204" pitchFamily="34" charset="0"/>
              </a:rPr>
              <a:t> +  </a:t>
            </a:r>
            <a:r>
              <a:rPr lang="en-US" altLang="zh-CN" b="1" dirty="0" err="1">
                <a:latin typeface="Arial" panose="020B0604020202020204" pitchFamily="34" charset="0"/>
                <a:cs typeface="Arial" panose="020B0604020202020204" pitchFamily="34" charset="0"/>
              </a:rPr>
              <a:t>ƒ</a:t>
            </a:r>
            <a:r>
              <a:rPr lang="en-US" altLang="zh-CN" b="1" baseline="-25000" dirty="0" err="1">
                <a:latin typeface="Arial" panose="020B0604020202020204" pitchFamily="34" charset="0"/>
                <a:cs typeface="Arial" panose="020B0604020202020204" pitchFamily="34" charset="0"/>
              </a:rPr>
              <a:t>e</a:t>
            </a:r>
            <a:r>
              <a:rPr lang="en-US" altLang="zh-CN" b="1" dirty="0">
                <a:latin typeface="Arial" panose="020B0604020202020204" pitchFamily="34" charset="0"/>
                <a:cs typeface="Arial" panose="020B0604020202020204" pitchFamily="34" charset="0"/>
              </a:rPr>
              <a:t> which corresponds to the length of the tube</a:t>
            </a:r>
          </a:p>
          <a:p>
            <a:pPr algn="just">
              <a:defRPr/>
            </a:pPr>
            <a:r>
              <a:rPr lang="en-US" altLang="zh-CN" b="1" dirty="0">
                <a:latin typeface="Arial" panose="020B0604020202020204" pitchFamily="34" charset="0"/>
                <a:cs typeface="Arial" panose="020B0604020202020204" pitchFamily="34" charset="0"/>
              </a:rPr>
              <a:t>The two lenses are arranged so that the objective forms a real, inverted image of a distant object</a:t>
            </a: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26" y="2263775"/>
            <a:ext cx="4500562"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6E37B837-D5DB-72FB-07FD-934209B247AA}"/>
                  </a:ext>
                </a:extLst>
              </p14:cNvPr>
              <p14:cNvContentPartPr/>
              <p14:nvPr/>
            </p14:nvContentPartPr>
            <p14:xfrm>
              <a:off x="6410160" y="1590840"/>
              <a:ext cx="3958200" cy="3934080"/>
            </p14:xfrm>
          </p:contentPart>
        </mc:Choice>
        <mc:Fallback>
          <p:pic>
            <p:nvPicPr>
              <p:cNvPr id="2" name="墨迹 1">
                <a:extLst>
                  <a:ext uri="{FF2B5EF4-FFF2-40B4-BE49-F238E27FC236}">
                    <a16:creationId xmlns:a16="http://schemas.microsoft.com/office/drawing/2014/main" id="{6E37B837-D5DB-72FB-07FD-934209B247AA}"/>
                  </a:ext>
                </a:extLst>
              </p:cNvPr>
              <p:cNvPicPr/>
              <p:nvPr/>
            </p:nvPicPr>
            <p:blipFill>
              <a:blip r:embed="rId5"/>
              <a:stretch>
                <a:fillRect/>
              </a:stretch>
            </p:blipFill>
            <p:spPr>
              <a:xfrm>
                <a:off x="6400800" y="1581480"/>
                <a:ext cx="3976920" cy="3952800"/>
              </a:xfrm>
              <a:prstGeom prst="rect">
                <a:avLst/>
              </a:prstGeom>
            </p:spPr>
          </p:pic>
        </mc:Fallback>
      </mc:AlternateContent>
    </p:spTree>
    <p:extLst>
      <p:ext uri="{BB962C8B-B14F-4D97-AF65-F5344CB8AC3E}">
        <p14:creationId xmlns:p14="http://schemas.microsoft.com/office/powerpoint/2010/main" val="390412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idx="1"/>
          </p:nvPr>
        </p:nvSpPr>
        <p:spPr>
          <a:xfrm>
            <a:off x="1130300" y="1227139"/>
            <a:ext cx="10566399" cy="2264976"/>
          </a:xfrm>
        </p:spPr>
        <p:txBody>
          <a:bodyPr>
            <a:normAutofit/>
          </a:bodyPr>
          <a:lstStyle/>
          <a:p>
            <a:pPr>
              <a:defRPr/>
            </a:pPr>
            <a:r>
              <a:rPr lang="en-US" altLang="zh-CN" dirty="0"/>
              <a:t>Vision comes from that the normal eye focuses light and produces a sharp image</a:t>
            </a:r>
          </a:p>
          <a:p>
            <a:pPr>
              <a:defRPr/>
            </a:pPr>
            <a:r>
              <a:rPr lang="en-US" altLang="zh-CN" dirty="0"/>
              <a:t>Model: inverted minified image by a thin lens with fixed image distance</a:t>
            </a:r>
          </a:p>
        </p:txBody>
      </p:sp>
      <p:sp>
        <p:nvSpPr>
          <p:cNvPr id="557059" name="Rectangle 3"/>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Optical model of eye</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825501" y="2984500"/>
            <a:ext cx="7848600" cy="3712778"/>
            <a:chOff x="854075" y="3268663"/>
            <a:chExt cx="7362825" cy="3390900"/>
          </a:xfrm>
        </p:grpSpPr>
        <p:pic>
          <p:nvPicPr>
            <p:cNvPr id="2" name="图片 1"/>
            <p:cNvPicPr>
              <a:picLocks noChangeAspect="1"/>
            </p:cNvPicPr>
            <p:nvPr/>
          </p:nvPicPr>
          <p:blipFill>
            <a:blip r:embed="rId3"/>
            <a:stretch>
              <a:fillRect/>
            </a:stretch>
          </p:blipFill>
          <p:spPr>
            <a:xfrm>
              <a:off x="854075" y="3268663"/>
              <a:ext cx="7362825" cy="3390900"/>
            </a:xfrm>
            <a:prstGeom prst="rect">
              <a:avLst/>
            </a:prstGeom>
          </p:spPr>
        </p:pic>
        <p:sp>
          <p:nvSpPr>
            <p:cNvPr id="3" name="文本框 2"/>
            <p:cNvSpPr txBox="1"/>
            <p:nvPr/>
          </p:nvSpPr>
          <p:spPr>
            <a:xfrm>
              <a:off x="3263900" y="3545165"/>
              <a:ext cx="269626" cy="276999"/>
            </a:xfrm>
            <a:prstGeom prst="rect">
              <a:avLst/>
            </a:prstGeom>
            <a:noFill/>
          </p:spPr>
          <p:txBody>
            <a:bodyPr wrap="none" rtlCol="0">
              <a:spAutoFit/>
            </a:bodyPr>
            <a:lstStyle/>
            <a:p>
              <a:r>
                <a:rPr lang="en-US" altLang="zh-CN" sz="1200" i="1" dirty="0">
                  <a:latin typeface="Arial" panose="020B0604020202020204" pitchFamily="34" charset="0"/>
                  <a:cs typeface="Arial" panose="020B0604020202020204" pitchFamily="34" charset="0"/>
                </a:rPr>
                <a:t>o</a:t>
              </a:r>
              <a:endParaRPr lang="zh-CN" altLang="en-US" sz="1200" i="1" dirty="0">
                <a:latin typeface="Arial" panose="020B0604020202020204" pitchFamily="34" charset="0"/>
                <a:cs typeface="Arial" panose="020B0604020202020204" pitchFamily="34" charset="0"/>
              </a:endParaRPr>
            </a:p>
          </p:txBody>
        </p:sp>
        <p:sp>
          <p:nvSpPr>
            <p:cNvPr id="12" name="文本框 11"/>
            <p:cNvSpPr txBox="1"/>
            <p:nvPr/>
          </p:nvSpPr>
          <p:spPr>
            <a:xfrm>
              <a:off x="6464968" y="3565544"/>
              <a:ext cx="218330" cy="276999"/>
            </a:xfrm>
            <a:prstGeom prst="rect">
              <a:avLst/>
            </a:prstGeom>
            <a:noFill/>
          </p:spPr>
          <p:txBody>
            <a:bodyPr wrap="none" rtlCol="0">
              <a:spAutoFit/>
            </a:bodyPr>
            <a:lstStyle/>
            <a:p>
              <a:r>
                <a:rPr lang="en-US" altLang="zh-CN" sz="1200" i="1" dirty="0" err="1">
                  <a:latin typeface="Arial" panose="020B0604020202020204" pitchFamily="34" charset="0"/>
                  <a:cs typeface="Arial" panose="020B0604020202020204" pitchFamily="34" charset="0"/>
                </a:rPr>
                <a:t>i</a:t>
              </a:r>
              <a:endParaRPr lang="zh-CN" altLang="en-US" sz="1200" i="1" dirty="0">
                <a:latin typeface="Arial" panose="020B0604020202020204" pitchFamily="34" charset="0"/>
                <a:cs typeface="Arial" panose="020B0604020202020204" pitchFamily="34" charset="0"/>
              </a:endParaRPr>
            </a:p>
          </p:txBody>
        </p:sp>
      </p:grpSp>
      <p:graphicFrame>
        <p:nvGraphicFramePr>
          <p:cNvPr id="14" name="Object 6"/>
          <p:cNvGraphicFramePr>
            <a:graphicFrameLocks noChangeAspect="1"/>
          </p:cNvGraphicFramePr>
          <p:nvPr>
            <p:extLst>
              <p:ext uri="{D42A27DB-BD31-4B8C-83A1-F6EECF244321}">
                <p14:modId xmlns:p14="http://schemas.microsoft.com/office/powerpoint/2010/main" val="1805010203"/>
              </p:ext>
            </p:extLst>
          </p:nvPr>
        </p:nvGraphicFramePr>
        <p:xfrm>
          <a:off x="9662814" y="3534978"/>
          <a:ext cx="1394167" cy="917960"/>
        </p:xfrm>
        <a:graphic>
          <a:graphicData uri="http://schemas.openxmlformats.org/presentationml/2006/ole">
            <mc:AlternateContent xmlns:mc="http://schemas.openxmlformats.org/markup-compatibility/2006">
              <mc:Choice xmlns:v="urn:schemas-microsoft-com:vml" Requires="v">
                <p:oleObj name="Equation" r:id="rId4" imgW="787320" imgH="431640" progId="Equation.DSMT4">
                  <p:embed/>
                </p:oleObj>
              </mc:Choice>
              <mc:Fallback>
                <p:oleObj name="Equation" r:id="rId4" imgW="787320" imgH="431640" progId="Equation.DSMT4">
                  <p:embed/>
                  <p:pic>
                    <p:nvPicPr>
                      <p:cNvPr id="40964" name="Object 6"/>
                      <p:cNvPicPr>
                        <a:picLocks noChangeAspect="1" noChangeArrowheads="1"/>
                      </p:cNvPicPr>
                      <p:nvPr/>
                    </p:nvPicPr>
                    <p:blipFill>
                      <a:blip r:embed="rId5"/>
                      <a:srcRect/>
                      <a:stretch>
                        <a:fillRect/>
                      </a:stretch>
                    </p:blipFill>
                    <p:spPr bwMode="auto">
                      <a:xfrm>
                        <a:off x="9662814" y="3534978"/>
                        <a:ext cx="1394167" cy="917960"/>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307442381"/>
              </p:ext>
            </p:extLst>
          </p:nvPr>
        </p:nvGraphicFramePr>
        <p:xfrm>
          <a:off x="9363075" y="5078808"/>
          <a:ext cx="2168525" cy="912417"/>
        </p:xfrm>
        <a:graphic>
          <a:graphicData uri="http://schemas.openxmlformats.org/presentationml/2006/ole">
            <mc:AlternateContent xmlns:mc="http://schemas.openxmlformats.org/markup-compatibility/2006">
              <mc:Choice xmlns:v="urn:schemas-microsoft-com:vml" Requires="v">
                <p:oleObj name="Equation" r:id="rId6" imgW="1231560" imgH="431640" progId="Equation.DSMT4">
                  <p:embed/>
                </p:oleObj>
              </mc:Choice>
              <mc:Fallback>
                <p:oleObj name="Equation" r:id="rId6" imgW="1231560" imgH="431640" progId="Equation.DSMT4">
                  <p:embed/>
                  <p:pic>
                    <p:nvPicPr>
                      <p:cNvPr id="14" name="Object 6"/>
                      <p:cNvPicPr>
                        <a:picLocks noChangeAspect="1" noChangeArrowheads="1"/>
                      </p:cNvPicPr>
                      <p:nvPr/>
                    </p:nvPicPr>
                    <p:blipFill>
                      <a:blip r:embed="rId7"/>
                      <a:srcRect/>
                      <a:stretch>
                        <a:fillRect/>
                      </a:stretch>
                    </p:blipFill>
                    <p:spPr bwMode="auto">
                      <a:xfrm>
                        <a:off x="9363075" y="5078808"/>
                        <a:ext cx="2168525" cy="91241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6883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body" idx="1"/>
          </p:nvPr>
        </p:nvSpPr>
        <p:spPr>
          <a:xfrm>
            <a:off x="1025857" y="1298577"/>
            <a:ext cx="10110716" cy="965200"/>
          </a:xfrm>
        </p:spPr>
        <p:txBody>
          <a:bodyPr/>
          <a:lstStyle/>
          <a:p>
            <a:pPr>
              <a:lnSpc>
                <a:spcPct val="90000"/>
              </a:lnSpc>
              <a:defRPr/>
            </a:pPr>
            <a:r>
              <a:rPr lang="en-US" altLang="zh-CN" b="1" dirty="0">
                <a:latin typeface="Arial" panose="020B0604020202020204" pitchFamily="34" charset="0"/>
                <a:cs typeface="Arial" panose="020B0604020202020204" pitchFamily="34" charset="0"/>
              </a:rPr>
              <a:t>The angular magnification depends on the focal lengths of the objective and eyepiece</a:t>
            </a:r>
          </a:p>
          <a:p>
            <a:pPr>
              <a:lnSpc>
                <a:spcPct val="90000"/>
              </a:lnSpc>
              <a:defRPr/>
            </a:pPr>
            <a:endParaRPr lang="en-US" altLang="zh-CN" b="1" dirty="0">
              <a:latin typeface="Arial" panose="020B0604020202020204" pitchFamily="34" charset="0"/>
              <a:cs typeface="Arial" panose="020B0604020202020204" pitchFamily="34" charset="0"/>
            </a:endParaRPr>
          </a:p>
        </p:txBody>
      </p:sp>
      <p:pic>
        <p:nvPicPr>
          <p:cNvPr id="22532" name="Picture 4" descr="Telesc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742" y="2653377"/>
            <a:ext cx="558006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1" name="Rectangle 5"/>
          <p:cNvSpPr>
            <a:spLocks noGrp="1" noChangeArrowheads="1"/>
          </p:cNvSpPr>
          <p:nvPr>
            <p:ph type="title"/>
          </p:nvPr>
        </p:nvSpPr>
        <p:spPr>
          <a:xfrm>
            <a:off x="1981200" y="115889"/>
            <a:ext cx="8229600" cy="1139825"/>
          </a:xfrm>
        </p:spPr>
        <p:txBody>
          <a:bodyPr/>
          <a:lstStyle/>
          <a:p>
            <a:pPr>
              <a:defRPr/>
            </a:pPr>
            <a:r>
              <a:rPr lang="en-US" altLang="zh-CN" b="1">
                <a:solidFill>
                  <a:schemeClr val="folHlink"/>
                </a:solidFill>
                <a:latin typeface="Arial" panose="020B0604020202020204" pitchFamily="34" charset="0"/>
                <a:cs typeface="Arial" panose="020B0604020202020204" pitchFamily="34" charset="0"/>
              </a:rPr>
              <a:t>Refracting Telescope</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6"/>
          <p:cNvGraphicFramePr>
            <a:graphicFrameLocks noChangeAspect="1"/>
          </p:cNvGraphicFramePr>
          <p:nvPr>
            <p:extLst>
              <p:ext uri="{D42A27DB-BD31-4B8C-83A1-F6EECF244321}">
                <p14:modId xmlns:p14="http://schemas.microsoft.com/office/powerpoint/2010/main" val="2233817568"/>
              </p:ext>
            </p:extLst>
          </p:nvPr>
        </p:nvGraphicFramePr>
        <p:xfrm>
          <a:off x="8344043" y="3526549"/>
          <a:ext cx="2147887" cy="1393825"/>
        </p:xfrm>
        <a:graphic>
          <a:graphicData uri="http://schemas.openxmlformats.org/presentationml/2006/ole">
            <mc:AlternateContent xmlns:mc="http://schemas.openxmlformats.org/markup-compatibility/2006">
              <mc:Choice xmlns:v="urn:schemas-microsoft-com:vml" Requires="v">
                <p:oleObj name="Equation" r:id="rId4" imgW="799920" imgH="431640" progId="Equation.DSMT4">
                  <p:embed/>
                </p:oleObj>
              </mc:Choice>
              <mc:Fallback>
                <p:oleObj name="Equation" r:id="rId4" imgW="799920" imgH="431640" progId="Equation.DSMT4">
                  <p:embed/>
                  <p:pic>
                    <p:nvPicPr>
                      <p:cNvPr id="13" name="Object 6"/>
                      <p:cNvPicPr>
                        <a:picLocks noChangeAspect="1" noChangeArrowheads="1"/>
                      </p:cNvPicPr>
                      <p:nvPr/>
                    </p:nvPicPr>
                    <p:blipFill>
                      <a:blip r:embed="rId5"/>
                      <a:srcRect/>
                      <a:stretch>
                        <a:fillRect/>
                      </a:stretch>
                    </p:blipFill>
                    <p:spPr bwMode="auto">
                      <a:xfrm>
                        <a:off x="8344043" y="3526549"/>
                        <a:ext cx="2147887" cy="1393825"/>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9D9FE4C9-D991-0DDE-089A-A9D3F8F75E93}"/>
                  </a:ext>
                </a:extLst>
              </p14:cNvPr>
              <p14:cNvContentPartPr/>
              <p14:nvPr/>
            </p14:nvContentPartPr>
            <p14:xfrm>
              <a:off x="3781440" y="3214800"/>
              <a:ext cx="7148880" cy="2429280"/>
            </p14:xfrm>
          </p:contentPart>
        </mc:Choice>
        <mc:Fallback>
          <p:pic>
            <p:nvPicPr>
              <p:cNvPr id="2" name="墨迹 1">
                <a:extLst>
                  <a:ext uri="{FF2B5EF4-FFF2-40B4-BE49-F238E27FC236}">
                    <a16:creationId xmlns:a16="http://schemas.microsoft.com/office/drawing/2014/main" id="{9D9FE4C9-D991-0DDE-089A-A9D3F8F75E93}"/>
                  </a:ext>
                </a:extLst>
              </p:cNvPr>
              <p:cNvPicPr/>
              <p:nvPr/>
            </p:nvPicPr>
            <p:blipFill>
              <a:blip r:embed="rId7"/>
              <a:stretch>
                <a:fillRect/>
              </a:stretch>
            </p:blipFill>
            <p:spPr>
              <a:xfrm>
                <a:off x="3772080" y="3205440"/>
                <a:ext cx="7167600" cy="2448000"/>
              </a:xfrm>
              <a:prstGeom prst="rect">
                <a:avLst/>
              </a:prstGeom>
            </p:spPr>
          </p:pic>
        </mc:Fallback>
      </mc:AlternateContent>
    </p:spTree>
    <p:extLst>
      <p:ext uri="{BB962C8B-B14F-4D97-AF65-F5344CB8AC3E}">
        <p14:creationId xmlns:p14="http://schemas.microsoft.com/office/powerpoint/2010/main" val="186757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1981200" y="44451"/>
            <a:ext cx="8229600" cy="1139825"/>
          </a:xfrm>
        </p:spPr>
        <p:txBody>
          <a:bodyPr/>
          <a:lstStyle/>
          <a:p>
            <a:pPr>
              <a:defRPr/>
            </a:pPr>
            <a:r>
              <a:rPr lang="en-US" altLang="zh-CN" b="1">
                <a:solidFill>
                  <a:schemeClr val="folHlink"/>
                </a:solidFill>
                <a:latin typeface="Arial" panose="020B0604020202020204" pitchFamily="34" charset="0"/>
                <a:cs typeface="Arial" panose="020B0604020202020204" pitchFamily="34" charset="0"/>
              </a:rPr>
              <a:t>Reflecting Telescope</a:t>
            </a:r>
          </a:p>
        </p:txBody>
      </p:sp>
      <p:sp>
        <p:nvSpPr>
          <p:cNvPr id="573443" name="Rectangle 3"/>
          <p:cNvSpPr>
            <a:spLocks noGrp="1" noChangeArrowheads="1"/>
          </p:cNvSpPr>
          <p:nvPr>
            <p:ph type="body" idx="1"/>
          </p:nvPr>
        </p:nvSpPr>
        <p:spPr>
          <a:xfrm>
            <a:off x="1981200" y="1600201"/>
            <a:ext cx="8229600" cy="676275"/>
          </a:xfrm>
        </p:spPr>
        <p:txBody>
          <a:bodyPr/>
          <a:lstStyle/>
          <a:p>
            <a:pPr>
              <a:defRPr/>
            </a:pPr>
            <a:r>
              <a:rPr lang="en-US" altLang="zh-CN" b="1">
                <a:latin typeface="Arial" panose="020B0604020202020204" pitchFamily="34" charset="0"/>
                <a:cs typeface="Arial" panose="020B0604020202020204" pitchFamily="34" charset="0"/>
              </a:rPr>
              <a:t>Replaces the objective lens with a mirror</a:t>
            </a:r>
          </a:p>
        </p:txBody>
      </p:sp>
      <p:pic>
        <p:nvPicPr>
          <p:cNvPr id="23557" name="Picture 7" descr="new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349501"/>
            <a:ext cx="4751388"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8" descr="newto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939" y="2352676"/>
            <a:ext cx="4021137"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056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Adaptive optics system</a:t>
            </a:r>
          </a:p>
        </p:txBody>
      </p:sp>
      <p:graphicFrame>
        <p:nvGraphicFramePr>
          <p:cNvPr id="25603" name="Object 3"/>
          <p:cNvGraphicFramePr>
            <a:graphicFrameLocks noGrp="1" noChangeAspect="1"/>
          </p:cNvGraphicFramePr>
          <p:nvPr>
            <p:ph idx="1"/>
            <p:extLst>
              <p:ext uri="{D42A27DB-BD31-4B8C-83A1-F6EECF244321}">
                <p14:modId xmlns:p14="http://schemas.microsoft.com/office/powerpoint/2010/main" val="317420330"/>
              </p:ext>
            </p:extLst>
          </p:nvPr>
        </p:nvGraphicFramePr>
        <p:xfrm>
          <a:off x="3503613" y="1922464"/>
          <a:ext cx="4406900" cy="4530725"/>
        </p:xfrm>
        <a:graphic>
          <a:graphicData uri="http://schemas.openxmlformats.org/presentationml/2006/ole">
            <mc:AlternateContent xmlns:mc="http://schemas.openxmlformats.org/markup-compatibility/2006">
              <mc:Choice xmlns:v="urn:schemas-microsoft-com:vml" Requires="v">
                <p:oleObj name="Picture" r:id="rId2" imgW="6781800" imgH="6972300" progId="Word.Picture.8">
                  <p:embed/>
                </p:oleObj>
              </mc:Choice>
              <mc:Fallback>
                <p:oleObj name="Picture" r:id="rId2" imgW="6781800" imgH="6972300" progId="Word.Picture.8">
                  <p:embed/>
                  <p:pic>
                    <p:nvPicPr>
                      <p:cNvPr id="25603"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1922464"/>
                        <a:ext cx="4406900" cy="453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rial" panose="020B0604020202020204" pitchFamily="34" charset="0"/>
              <a:cs typeface="Arial" panose="020B0604020202020204" pitchFamily="34" charset="0"/>
            </a:endParaRPr>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635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Adaptive optics system</a:t>
            </a:r>
          </a:p>
        </p:txBody>
      </p:sp>
      <p:pic>
        <p:nvPicPr>
          <p:cNvPr id="26628" name="Picture 6" descr="Fig1-AO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468438"/>
            <a:ext cx="3008312"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7" descr="Shack-Hartmann W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1412875"/>
            <a:ext cx="44656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8"/>
          <p:cNvSpPr>
            <a:spLocks noChangeArrowheads="1"/>
          </p:cNvSpPr>
          <p:nvPr/>
        </p:nvSpPr>
        <p:spPr bwMode="auto">
          <a:xfrm>
            <a:off x="5922963" y="3716338"/>
            <a:ext cx="3702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Shack-Hartmann wavefront sensor</a:t>
            </a:r>
          </a:p>
        </p:txBody>
      </p:sp>
      <p:sp>
        <p:nvSpPr>
          <p:cNvPr id="26631" name="Text Box 9"/>
          <p:cNvSpPr txBox="1">
            <a:spLocks noChangeArrowheads="1"/>
          </p:cNvSpPr>
          <p:nvPr/>
        </p:nvSpPr>
        <p:spPr bwMode="auto">
          <a:xfrm>
            <a:off x="2544763" y="6405563"/>
            <a:ext cx="1606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Adaptive Optics</a:t>
            </a:r>
          </a:p>
        </p:txBody>
      </p:sp>
      <p:pic>
        <p:nvPicPr>
          <p:cNvPr id="2663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4149725"/>
            <a:ext cx="3816350"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938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1378427" y="164815"/>
            <a:ext cx="9254059" cy="704850"/>
          </a:xfrm>
        </p:spPr>
        <p:txBody>
          <a:bodyPr>
            <a:noAutofit/>
          </a:bodyPr>
          <a:lstStyle/>
          <a:p>
            <a:pPr>
              <a:defRPr/>
            </a:pPr>
            <a:r>
              <a:rPr lang="en-US" altLang="zh-CN" sz="3600" b="1" dirty="0">
                <a:solidFill>
                  <a:schemeClr val="folHlink"/>
                </a:solidFill>
                <a:latin typeface="Arial" panose="020B0604020202020204" pitchFamily="34" charset="0"/>
                <a:cs typeface="Arial" panose="020B0604020202020204" pitchFamily="34" charset="0"/>
              </a:rPr>
              <a:t>Deformable mirrors come in many sizes</a:t>
            </a:r>
          </a:p>
        </p:txBody>
      </p:sp>
      <p:sp>
        <p:nvSpPr>
          <p:cNvPr id="577539" name="Rectangle 3"/>
          <p:cNvSpPr>
            <a:spLocks noGrp="1" noChangeArrowheads="1"/>
          </p:cNvSpPr>
          <p:nvPr>
            <p:ph type="body" idx="1"/>
          </p:nvPr>
        </p:nvSpPr>
        <p:spPr>
          <a:xfrm>
            <a:off x="1946276" y="1492250"/>
            <a:ext cx="8493125" cy="496888"/>
          </a:xfrm>
        </p:spPr>
        <p:txBody>
          <a:bodyPr/>
          <a:lstStyle/>
          <a:p>
            <a:pPr>
              <a:defRPr/>
            </a:pPr>
            <a:r>
              <a:rPr lang="en-US" altLang="zh-CN" sz="2400"/>
              <a:t>Range from 13 to &gt; 900 actuators (degrees of freedom) </a:t>
            </a: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64" y="2124075"/>
            <a:ext cx="6726237"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5"/>
          <p:cNvSpPr txBox="1">
            <a:spLocks noChangeArrowheads="1"/>
          </p:cNvSpPr>
          <p:nvPr/>
        </p:nvSpPr>
        <p:spPr bwMode="auto">
          <a:xfrm>
            <a:off x="7064376" y="5976938"/>
            <a:ext cx="963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chemeClr val="bg2"/>
                </a:solidFill>
                <a:latin typeface="Helvetica" panose="020B0604020202020204" pitchFamily="34" charset="0"/>
              </a:rPr>
              <a:t>Xinetics</a:t>
            </a:r>
          </a:p>
        </p:txBody>
      </p:sp>
      <p:sp>
        <p:nvSpPr>
          <p:cNvPr id="27654" name="Line 6"/>
          <p:cNvSpPr>
            <a:spLocks noChangeShapeType="1"/>
          </p:cNvSpPr>
          <p:nvPr/>
        </p:nvSpPr>
        <p:spPr bwMode="auto">
          <a:xfrm flipV="1">
            <a:off x="2686050" y="5481639"/>
            <a:ext cx="661988" cy="222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type="none" w="sm" len="sm"/>
                <a:tailEnd type="triangl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5" name="Line 7"/>
          <p:cNvSpPr>
            <a:spLocks noChangeShapeType="1"/>
          </p:cNvSpPr>
          <p:nvPr/>
        </p:nvSpPr>
        <p:spPr bwMode="auto">
          <a:xfrm flipV="1">
            <a:off x="2989263" y="5297488"/>
            <a:ext cx="119062" cy="608012"/>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656" name="Text Box 8"/>
          <p:cNvSpPr txBox="1">
            <a:spLocks noChangeArrowheads="1"/>
          </p:cNvSpPr>
          <p:nvPr/>
        </p:nvSpPr>
        <p:spPr bwMode="auto">
          <a:xfrm>
            <a:off x="1665289" y="5861478"/>
            <a:ext cx="15716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latin typeface="Trebuchet MS" panose="020B0603020202020204" pitchFamily="34" charset="0"/>
              </a:rPr>
              <a:t>A couple of inches</a:t>
            </a:r>
            <a:endParaRPr lang="en-US" altLang="zh-CN" sz="2400" dirty="0">
              <a:latin typeface="Trebuchet MS" panose="020B0603020202020204" pitchFamily="34" charset="0"/>
            </a:endParaRPr>
          </a:p>
        </p:txBody>
      </p:sp>
      <p:sp>
        <p:nvSpPr>
          <p:cNvPr id="27657" name="Line 9"/>
          <p:cNvSpPr>
            <a:spLocks noChangeShapeType="1"/>
          </p:cNvSpPr>
          <p:nvPr/>
        </p:nvSpPr>
        <p:spPr bwMode="auto">
          <a:xfrm flipH="1" flipV="1">
            <a:off x="7894638" y="3094038"/>
            <a:ext cx="1174750" cy="3349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658" name="Text Box 10"/>
          <p:cNvSpPr txBox="1">
            <a:spLocks noChangeArrowheads="1"/>
          </p:cNvSpPr>
          <p:nvPr/>
        </p:nvSpPr>
        <p:spPr bwMode="auto">
          <a:xfrm>
            <a:off x="9044466" y="3198169"/>
            <a:ext cx="1673856"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a:latin typeface="Trebuchet MS" panose="020B0603020202020204" pitchFamily="34" charset="0"/>
              </a:rPr>
              <a:t>About 12”</a:t>
            </a:r>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320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1652954" y="164815"/>
            <a:ext cx="8979532" cy="704850"/>
          </a:xfrm>
        </p:spPr>
        <p:txBody>
          <a:bodyPr>
            <a:noAutofit/>
          </a:bodyPr>
          <a:lstStyle/>
          <a:p>
            <a:pPr>
              <a:defRPr/>
            </a:pPr>
            <a:r>
              <a:rPr lang="en-US" altLang="zh-CN" sz="4000" b="1" dirty="0">
                <a:solidFill>
                  <a:schemeClr val="folHlink"/>
                </a:solidFill>
                <a:latin typeface="Arial" panose="020B0604020202020204" pitchFamily="34" charset="0"/>
                <a:cs typeface="Arial" panose="020B0604020202020204" pitchFamily="34" charset="0"/>
              </a:rPr>
              <a:t>Hartman-Shack </a:t>
            </a:r>
            <a:r>
              <a:rPr lang="en-US" altLang="zh-CN" sz="4000" b="1" dirty="0" err="1">
                <a:solidFill>
                  <a:schemeClr val="folHlink"/>
                </a:solidFill>
                <a:latin typeface="Arial" panose="020B0604020202020204" pitchFamily="34" charset="0"/>
                <a:cs typeface="Arial" panose="020B0604020202020204" pitchFamily="34" charset="0"/>
              </a:rPr>
              <a:t>Aberrometer</a:t>
            </a:r>
            <a:endParaRPr lang="en-US" altLang="zh-CN" sz="4000" b="1" dirty="0">
              <a:solidFill>
                <a:schemeClr val="folHlink"/>
              </a:solidFill>
              <a:latin typeface="Arial" panose="020B0604020202020204" pitchFamily="34" charset="0"/>
              <a:cs typeface="Arial" panose="020B0604020202020204" pitchFamily="34" charset="0"/>
            </a:endParaRPr>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770996" y="1441755"/>
            <a:ext cx="10924472" cy="5117307"/>
          </a:xfrm>
          <a:prstGeom prst="rect">
            <a:avLst/>
          </a:prstGeom>
        </p:spPr>
      </p:pic>
    </p:spTree>
    <p:extLst>
      <p:ext uri="{BB962C8B-B14F-4D97-AF65-F5344CB8AC3E}">
        <p14:creationId xmlns:p14="http://schemas.microsoft.com/office/powerpoint/2010/main" val="78638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1652954" y="164815"/>
            <a:ext cx="8979532" cy="704850"/>
          </a:xfrm>
        </p:spPr>
        <p:txBody>
          <a:bodyPr>
            <a:noAutofit/>
          </a:bodyPr>
          <a:lstStyle/>
          <a:p>
            <a:pPr>
              <a:defRPr/>
            </a:pPr>
            <a:r>
              <a:rPr lang="en-US" altLang="zh-CN" sz="4000" b="1" dirty="0">
                <a:solidFill>
                  <a:schemeClr val="folHlink"/>
                </a:solidFill>
                <a:latin typeface="Arial" panose="020B0604020202020204" pitchFamily="34" charset="0"/>
                <a:cs typeface="Arial" panose="020B0604020202020204" pitchFamily="34" charset="0"/>
              </a:rPr>
              <a:t>Hartman-Shack </a:t>
            </a:r>
            <a:r>
              <a:rPr lang="en-US" altLang="zh-CN" sz="4000" b="1" dirty="0" err="1">
                <a:solidFill>
                  <a:schemeClr val="folHlink"/>
                </a:solidFill>
                <a:latin typeface="Arial" panose="020B0604020202020204" pitchFamily="34" charset="0"/>
                <a:cs typeface="Arial" panose="020B0604020202020204" pitchFamily="34" charset="0"/>
              </a:rPr>
              <a:t>Aberrometer</a:t>
            </a:r>
            <a:endParaRPr lang="en-US" altLang="zh-CN" sz="4000" b="1" dirty="0">
              <a:solidFill>
                <a:schemeClr val="folHlink"/>
              </a:solidFill>
              <a:latin typeface="Arial" panose="020B0604020202020204" pitchFamily="34" charset="0"/>
              <a:cs typeface="Arial" panose="020B0604020202020204" pitchFamily="34" charset="0"/>
            </a:endParaRPr>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1859940" y="1251602"/>
            <a:ext cx="8567738" cy="4634477"/>
          </a:xfrm>
          <a:prstGeom prst="rect">
            <a:avLst/>
          </a:prstGeom>
        </p:spPr>
      </p:pic>
      <p:sp>
        <p:nvSpPr>
          <p:cNvPr id="7" name="Text Box 8"/>
          <p:cNvSpPr txBox="1">
            <a:spLocks noChangeArrowheads="1"/>
          </p:cNvSpPr>
          <p:nvPr/>
        </p:nvSpPr>
        <p:spPr bwMode="auto">
          <a:xfrm>
            <a:off x="1859940" y="5995594"/>
            <a:ext cx="8567738"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latin typeface="Trebuchet MS" panose="020B0603020202020204" pitchFamily="34" charset="0"/>
              </a:rPr>
              <a:t>For normal eye, parallel beam will be focused by the </a:t>
            </a:r>
            <a:r>
              <a:rPr lang="en-US" altLang="zh-CN" sz="2400" b="1" dirty="0" err="1">
                <a:latin typeface="Trebuchet MS" panose="020B0603020202020204" pitchFamily="34" charset="0"/>
              </a:rPr>
              <a:t>lenslet</a:t>
            </a:r>
            <a:r>
              <a:rPr lang="en-US" altLang="zh-CN" sz="2400" b="1" dirty="0">
                <a:latin typeface="Trebuchet MS" panose="020B0603020202020204" pitchFamily="34" charset="0"/>
              </a:rPr>
              <a:t> into 2-dimensional regular dot array. </a:t>
            </a:r>
            <a:endParaRPr lang="en-US" altLang="zh-CN" sz="2400" dirty="0">
              <a:latin typeface="Trebuchet MS" panose="020B0603020202020204" pitchFamily="34" charset="0"/>
            </a:endParaRPr>
          </a:p>
        </p:txBody>
      </p:sp>
    </p:spTree>
    <p:extLst>
      <p:ext uri="{BB962C8B-B14F-4D97-AF65-F5344CB8AC3E}">
        <p14:creationId xmlns:p14="http://schemas.microsoft.com/office/powerpoint/2010/main" val="4209151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1652954" y="164815"/>
            <a:ext cx="8979532" cy="704850"/>
          </a:xfrm>
        </p:spPr>
        <p:txBody>
          <a:bodyPr>
            <a:noAutofit/>
          </a:bodyPr>
          <a:lstStyle/>
          <a:p>
            <a:pPr>
              <a:defRPr/>
            </a:pPr>
            <a:r>
              <a:rPr lang="en-US" altLang="zh-CN" sz="4000" b="1" dirty="0">
                <a:solidFill>
                  <a:schemeClr val="folHlink"/>
                </a:solidFill>
                <a:latin typeface="Arial" panose="020B0604020202020204" pitchFamily="34" charset="0"/>
                <a:cs typeface="Arial" panose="020B0604020202020204" pitchFamily="34" charset="0"/>
              </a:rPr>
              <a:t>Hartman-Shack </a:t>
            </a:r>
            <a:r>
              <a:rPr lang="en-US" altLang="zh-CN" sz="4000" b="1" dirty="0" err="1">
                <a:solidFill>
                  <a:schemeClr val="folHlink"/>
                </a:solidFill>
                <a:latin typeface="Arial" panose="020B0604020202020204" pitchFamily="34" charset="0"/>
                <a:cs typeface="Arial" panose="020B0604020202020204" pitchFamily="34" charset="0"/>
              </a:rPr>
              <a:t>Aberrometer</a:t>
            </a:r>
            <a:endParaRPr lang="en-US" altLang="zh-CN" sz="4000" b="1" dirty="0">
              <a:solidFill>
                <a:schemeClr val="folHlink"/>
              </a:solidFill>
              <a:latin typeface="Arial" panose="020B0604020202020204" pitchFamily="34" charset="0"/>
              <a:cs typeface="Arial" panose="020B0604020202020204" pitchFamily="34" charset="0"/>
            </a:endParaRPr>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1859939" y="6180260"/>
            <a:ext cx="90414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latin typeface="Trebuchet MS" panose="020B0603020202020204" pitchFamily="34" charset="0"/>
              </a:rPr>
              <a:t>If the eye has focusing problem,  distorted dot array appears</a:t>
            </a:r>
            <a:endParaRPr lang="en-US" altLang="zh-CN" sz="2400" dirty="0">
              <a:latin typeface="Trebuchet MS" panose="020B0603020202020204" pitchFamily="34" charset="0"/>
            </a:endParaRPr>
          </a:p>
        </p:txBody>
      </p:sp>
      <p:pic>
        <p:nvPicPr>
          <p:cNvPr id="2" name="图片 1"/>
          <p:cNvPicPr>
            <a:picLocks noChangeAspect="1"/>
          </p:cNvPicPr>
          <p:nvPr/>
        </p:nvPicPr>
        <p:blipFill>
          <a:blip r:embed="rId4"/>
          <a:stretch>
            <a:fillRect/>
          </a:stretch>
        </p:blipFill>
        <p:spPr>
          <a:xfrm>
            <a:off x="1806065" y="1186361"/>
            <a:ext cx="9095298" cy="4914743"/>
          </a:xfrm>
          <a:prstGeom prst="rect">
            <a:avLst/>
          </a:prstGeom>
        </p:spPr>
      </p:pic>
    </p:spTree>
    <p:extLst>
      <p:ext uri="{BB962C8B-B14F-4D97-AF65-F5344CB8AC3E}">
        <p14:creationId xmlns:p14="http://schemas.microsoft.com/office/powerpoint/2010/main" val="2077351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1652954" y="164815"/>
            <a:ext cx="8979532" cy="704850"/>
          </a:xfrm>
        </p:spPr>
        <p:txBody>
          <a:bodyPr>
            <a:noAutofit/>
          </a:bodyPr>
          <a:lstStyle/>
          <a:p>
            <a:pPr>
              <a:defRPr/>
            </a:pPr>
            <a:r>
              <a:rPr lang="en-US" altLang="zh-CN" sz="4000" b="1" dirty="0">
                <a:solidFill>
                  <a:schemeClr val="folHlink"/>
                </a:solidFill>
                <a:latin typeface="Arial" panose="020B0604020202020204" pitchFamily="34" charset="0"/>
                <a:cs typeface="Arial" panose="020B0604020202020204" pitchFamily="34" charset="0"/>
              </a:rPr>
              <a:t>Hartman-Shack </a:t>
            </a:r>
            <a:r>
              <a:rPr lang="en-US" altLang="zh-CN" sz="4000" b="1" dirty="0" err="1">
                <a:solidFill>
                  <a:schemeClr val="folHlink"/>
                </a:solidFill>
                <a:latin typeface="Arial" panose="020B0604020202020204" pitchFamily="34" charset="0"/>
                <a:cs typeface="Arial" panose="020B0604020202020204" pitchFamily="34" charset="0"/>
              </a:rPr>
              <a:t>Aberrometer</a:t>
            </a:r>
            <a:endParaRPr lang="en-US" altLang="zh-CN" sz="4000" b="1" dirty="0">
              <a:solidFill>
                <a:schemeClr val="folHlink"/>
              </a:solidFill>
              <a:latin typeface="Arial" panose="020B0604020202020204" pitchFamily="34" charset="0"/>
              <a:cs typeface="Arial" panose="020B0604020202020204" pitchFamily="34" charset="0"/>
            </a:endParaRPr>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545123" y="6298884"/>
            <a:ext cx="1083212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latin typeface="Trebuchet MS" panose="020B0603020202020204" pitchFamily="34" charset="0"/>
              </a:rPr>
              <a:t>Focusing problem can be analyzed from the comparison of the two arrays</a:t>
            </a:r>
            <a:endParaRPr lang="en-US" altLang="zh-CN" sz="2400" dirty="0">
              <a:latin typeface="Trebuchet MS" panose="020B0603020202020204" pitchFamily="34" charset="0"/>
            </a:endParaRPr>
          </a:p>
        </p:txBody>
      </p:sp>
      <p:pic>
        <p:nvPicPr>
          <p:cNvPr id="3" name="图片 2"/>
          <p:cNvPicPr>
            <a:picLocks noChangeAspect="1"/>
          </p:cNvPicPr>
          <p:nvPr/>
        </p:nvPicPr>
        <p:blipFill>
          <a:blip r:embed="rId4"/>
          <a:stretch>
            <a:fillRect/>
          </a:stretch>
        </p:blipFill>
        <p:spPr>
          <a:xfrm>
            <a:off x="2447203" y="1240218"/>
            <a:ext cx="7391034" cy="4940042"/>
          </a:xfrm>
          <a:prstGeom prst="rect">
            <a:avLst/>
          </a:prstGeom>
        </p:spPr>
      </p:pic>
    </p:spTree>
    <p:extLst>
      <p:ext uri="{BB962C8B-B14F-4D97-AF65-F5344CB8AC3E}">
        <p14:creationId xmlns:p14="http://schemas.microsoft.com/office/powerpoint/2010/main" val="3108718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489326" y="2855914"/>
            <a:ext cx="491172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dirty="0">
                <a:solidFill>
                  <a:schemeClr val="folHlink"/>
                </a:solidFill>
                <a:ea typeface="+mj-ea"/>
                <a:cs typeface="Arial" panose="020B0604020202020204" pitchFamily="34" charset="0"/>
              </a:rPr>
              <a:t>Aberration</a:t>
            </a:r>
          </a:p>
          <a:p>
            <a:pPr algn="ctr" eaLnBrk="1" hangingPunct="1"/>
            <a:endParaRPr lang="en-US" altLang="zh-CN" sz="2400" b="1" dirty="0"/>
          </a:p>
          <a:p>
            <a:pPr algn="ctr" eaLnBrk="1" hangingPunct="1"/>
            <a:endParaRPr lang="en-US" altLang="zh-CN" sz="60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65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idx="1"/>
          </p:nvPr>
        </p:nvSpPr>
        <p:spPr>
          <a:xfrm>
            <a:off x="685800" y="1227139"/>
            <a:ext cx="10896599" cy="4903787"/>
          </a:xfrm>
        </p:spPr>
        <p:txBody>
          <a:bodyPr/>
          <a:lstStyle/>
          <a:p>
            <a:pPr>
              <a:defRPr/>
            </a:pPr>
            <a:r>
              <a:rPr lang="en-US" altLang="zh-CN" b="1" dirty="0">
                <a:effectLst>
                  <a:outerShdw blurRad="38100" dist="38100" dir="2700000" algn="tl">
                    <a:srgbClr val="000000">
                      <a:alpha val="43137"/>
                    </a:srgbClr>
                  </a:outerShdw>
                </a:effectLst>
              </a:rPr>
              <a:t>Most of the refraction takes place at the outer surface of the eye</a:t>
            </a:r>
          </a:p>
          <a:p>
            <a:pPr lvl="1">
              <a:buFont typeface="Wingdings" panose="05000000000000000000" pitchFamily="2" charset="2"/>
              <a:buChar char="ü"/>
              <a:defRPr/>
            </a:pPr>
            <a:r>
              <a:rPr lang="en-US" altLang="zh-CN" b="1" dirty="0">
                <a:effectLst>
                  <a:outerShdw blurRad="38100" dist="38100" dir="2700000" algn="tl">
                    <a:srgbClr val="000000">
                      <a:alpha val="43137"/>
                    </a:srgbClr>
                  </a:outerShdw>
                </a:effectLst>
              </a:rPr>
              <a:t>Vision is quit poor if eye immerges in the water</a:t>
            </a:r>
          </a:p>
        </p:txBody>
      </p:sp>
      <p:sp>
        <p:nvSpPr>
          <p:cNvPr id="557059" name="Rectangle 3"/>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latin typeface="Arial" panose="020B0604020202020204" pitchFamily="34" charset="0"/>
                <a:cs typeface="Arial" panose="020B0604020202020204" pitchFamily="34" charset="0"/>
              </a:rPr>
              <a:t>Optical model of eye</a:t>
            </a:r>
            <a:endParaRPr lang="en-US" altLang="zh-CN" dirty="0">
              <a:solidFill>
                <a:schemeClr val="folHlink"/>
              </a:solidFill>
              <a:latin typeface="Arial" panose="020B0604020202020204" pitchFamily="34" charset="0"/>
              <a:cs typeface="Arial" panose="020B0604020202020204" pitchFamily="34" charset="0"/>
            </a:endParaRP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199" y="2163763"/>
            <a:ext cx="9001319" cy="4694237"/>
          </a:xfrm>
          <a:prstGeom prst="rect">
            <a:avLst/>
          </a:prstGeom>
        </p:spPr>
      </p:pic>
    </p:spTree>
    <p:extLst>
      <p:ext uri="{BB962C8B-B14F-4D97-AF65-F5344CB8AC3E}">
        <p14:creationId xmlns:p14="http://schemas.microsoft.com/office/powerpoint/2010/main" val="4191216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4217158" y="152402"/>
            <a:ext cx="5307842" cy="828674"/>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Aberration</a:t>
            </a:r>
          </a:p>
        </p:txBody>
      </p:sp>
      <p:sp>
        <p:nvSpPr>
          <p:cNvPr id="457734" name="Rectangle 6"/>
          <p:cNvSpPr>
            <a:spLocks noChangeArrowheads="1"/>
          </p:cNvSpPr>
          <p:nvPr/>
        </p:nvSpPr>
        <p:spPr bwMode="auto">
          <a:xfrm>
            <a:off x="1981200" y="1524000"/>
            <a:ext cx="8382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5000"/>
              </a:lnSpc>
              <a:spcBef>
                <a:spcPct val="20000"/>
              </a:spcBef>
              <a:buClr>
                <a:schemeClr val="hlink"/>
              </a:buClr>
              <a:buSzPct val="75000"/>
              <a:buFont typeface="Wingdings" pitchFamily="2" charset="2"/>
              <a:buNone/>
              <a:defRPr/>
            </a:pPr>
            <a:r>
              <a:rPr lang="en-US" altLang="zh-CN" sz="3200" b="1" dirty="0">
                <a:effectLst>
                  <a:outerShdw blurRad="38100" dist="38100" dir="2700000" algn="tl">
                    <a:srgbClr val="010199"/>
                  </a:outerShdw>
                </a:effectLst>
                <a:latin typeface="Arial" panose="020B0604020202020204" pitchFamily="34" charset="0"/>
                <a:cs typeface="Arial" panose="020B0604020202020204" pitchFamily="34" charset="0"/>
                <a:sym typeface="Symbol" pitchFamily="18" charset="2"/>
              </a:rPr>
              <a:t>    </a:t>
            </a:r>
            <a:r>
              <a:rPr lang="en-US" altLang="zh-CN" sz="3200"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sym typeface="Symbol" pitchFamily="18" charset="2"/>
              </a:rPr>
              <a:t>First-order theory</a:t>
            </a:r>
            <a:r>
              <a:rPr lang="en-US" altLang="zh-CN" sz="3200" b="1" dirty="0">
                <a:solidFill>
                  <a:srgbClr val="FF0000"/>
                </a:solidFill>
                <a:effectLst>
                  <a:outerShdw blurRad="38100" dist="38100" dir="2700000" algn="tl">
                    <a:srgbClr val="010199"/>
                  </a:outerShdw>
                </a:effectLst>
                <a:latin typeface="Arial" panose="020B0604020202020204" pitchFamily="34" charset="0"/>
                <a:cs typeface="Arial" panose="020B0604020202020204" pitchFamily="34" charset="0"/>
                <a:sym typeface="Symbol" pitchFamily="18" charset="2"/>
              </a:rPr>
              <a:t> </a:t>
            </a:r>
            <a:r>
              <a:rPr lang="en-US" altLang="zh-CN" sz="3200" b="1" dirty="0">
                <a:effectLst>
                  <a:outerShdw blurRad="38100" dist="38100" dir="2700000" algn="tl">
                    <a:srgbClr val="010199"/>
                  </a:outerShdw>
                </a:effectLst>
                <a:latin typeface="Arial" panose="020B0604020202020204" pitchFamily="34" charset="0"/>
                <a:cs typeface="Arial" panose="020B0604020202020204" pitchFamily="34" charset="0"/>
                <a:sym typeface="Symbol" pitchFamily="18" charset="2"/>
              </a:rPr>
              <a:t>is no more than a good approximation. An exact ray trace or even measurement performed on a prototype system would certainly reveal inconsistencies with the corresponding paraxial description. Such departures from the idealized conditions of Gaussian optics are known as </a:t>
            </a:r>
            <a:r>
              <a:rPr lang="en-US" altLang="zh-CN" sz="3200"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sym typeface="Symbol" pitchFamily="18" charset="2"/>
              </a:rPr>
              <a:t>Aberration</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2030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9" name="Rectangle 3"/>
          <p:cNvSpPr>
            <a:spLocks noGrp="1" noChangeArrowheads="1"/>
          </p:cNvSpPr>
          <p:nvPr>
            <p:ph type="body" idx="1"/>
          </p:nvPr>
        </p:nvSpPr>
        <p:spPr>
          <a:xfrm>
            <a:off x="1981200" y="1447800"/>
            <a:ext cx="8305800" cy="4953000"/>
          </a:xfrm>
        </p:spPr>
        <p:txBody>
          <a:bodyPr/>
          <a:lstStyle/>
          <a:p>
            <a:pPr marL="0" indent="0" algn="just">
              <a:lnSpc>
                <a:spcPct val="120000"/>
              </a:lnSpc>
              <a:spcBef>
                <a:spcPct val="0"/>
              </a:spcBef>
              <a:defRPr/>
            </a:pPr>
            <a:r>
              <a:rPr lang="en-US" altLang="zh-CN" b="1" dirty="0">
                <a:latin typeface="Arial" panose="020B0604020202020204" pitchFamily="34" charset="0"/>
                <a:cs typeface="Arial" panose="020B0604020202020204" pitchFamily="34" charset="0"/>
              </a:rPr>
              <a:t>  </a:t>
            </a:r>
            <a:r>
              <a:rPr lang="en-US" altLang="zh-CN"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Chromatic aberrations</a:t>
            </a:r>
          </a:p>
          <a:p>
            <a:pPr marL="0" indent="0" algn="just">
              <a:lnSpc>
                <a:spcPct val="120000"/>
              </a:lnSpc>
              <a:spcBef>
                <a:spcPct val="0"/>
              </a:spcBef>
              <a:buNone/>
              <a:defRPr/>
            </a:pPr>
            <a:r>
              <a:rPr lang="en-US" altLang="zh-CN" b="1" dirty="0">
                <a:latin typeface="Arial" panose="020B0604020202020204" pitchFamily="34" charset="0"/>
                <a:cs typeface="Arial" panose="020B0604020202020204" pitchFamily="34" charset="0"/>
              </a:rPr>
              <a:t>     The aberrations arise from the fact that refractive index, </a:t>
            </a:r>
            <a:r>
              <a:rPr lang="en-US" altLang="zh-CN" b="1" i="1" dirty="0">
                <a:latin typeface="Arial" panose="020B0604020202020204" pitchFamily="34" charset="0"/>
                <a:cs typeface="Arial" panose="020B0604020202020204" pitchFamily="34" charset="0"/>
              </a:rPr>
              <a:t>n,</a:t>
            </a:r>
            <a:r>
              <a:rPr lang="en-US" altLang="zh-CN" b="1" dirty="0">
                <a:latin typeface="Arial" panose="020B0604020202020204" pitchFamily="34" charset="0"/>
                <a:cs typeface="Arial" panose="020B0604020202020204" pitchFamily="34" charset="0"/>
              </a:rPr>
              <a:t> is actually a function of frequency or color.</a:t>
            </a:r>
          </a:p>
          <a:p>
            <a:pPr marL="0" indent="0" algn="just">
              <a:lnSpc>
                <a:spcPct val="120000"/>
              </a:lnSpc>
              <a:spcBef>
                <a:spcPct val="0"/>
              </a:spcBef>
              <a:defRPr/>
            </a:pPr>
            <a:r>
              <a:rPr lang="en-US" altLang="zh-CN" b="1" dirty="0">
                <a:latin typeface="Arial" panose="020B0604020202020204" pitchFamily="34" charset="0"/>
                <a:cs typeface="Arial" panose="020B0604020202020204" pitchFamily="34" charset="0"/>
              </a:rPr>
              <a:t>  </a:t>
            </a:r>
            <a:r>
              <a:rPr lang="en-US" altLang="zh-CN"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Monochromatic aberrations</a:t>
            </a:r>
          </a:p>
          <a:p>
            <a:pPr marL="0" indent="0" algn="just">
              <a:lnSpc>
                <a:spcPct val="120000"/>
              </a:lnSpc>
              <a:spcBef>
                <a:spcPct val="0"/>
              </a:spcBef>
              <a:buNone/>
              <a:defRPr/>
            </a:pPr>
            <a:r>
              <a:rPr lang="en-US" altLang="zh-CN" b="1" dirty="0">
                <a:latin typeface="Arial" panose="020B0604020202020204" pitchFamily="34" charset="0"/>
                <a:cs typeface="Arial" panose="020B0604020202020204" pitchFamily="34" charset="0"/>
              </a:rPr>
              <a:t>    Monochromatic aberrations occur even with highly monochromatic light. </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4217158" y="152402"/>
            <a:ext cx="5307842" cy="828674"/>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Aberration</a:t>
            </a:r>
          </a:p>
        </p:txBody>
      </p:sp>
    </p:spTree>
    <p:extLst>
      <p:ext uri="{BB962C8B-B14F-4D97-AF65-F5344CB8AC3E}">
        <p14:creationId xmlns:p14="http://schemas.microsoft.com/office/powerpoint/2010/main" val="3924701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Chromatic Aberration</a:t>
            </a:r>
          </a:p>
        </p:txBody>
      </p:sp>
      <p:graphicFrame>
        <p:nvGraphicFramePr>
          <p:cNvPr id="31748" name="Object 6"/>
          <p:cNvGraphicFramePr>
            <a:graphicFrameLocks noGrp="1" noChangeAspect="1"/>
          </p:cNvGraphicFramePr>
          <p:nvPr>
            <p:ph idx="1"/>
            <p:extLst>
              <p:ext uri="{D42A27DB-BD31-4B8C-83A1-F6EECF244321}">
                <p14:modId xmlns:p14="http://schemas.microsoft.com/office/powerpoint/2010/main" val="2535418279"/>
              </p:ext>
            </p:extLst>
          </p:nvPr>
        </p:nvGraphicFramePr>
        <p:xfrm>
          <a:off x="2070100" y="1485900"/>
          <a:ext cx="3516313" cy="1160463"/>
        </p:xfrm>
        <a:graphic>
          <a:graphicData uri="http://schemas.openxmlformats.org/presentationml/2006/ole">
            <mc:AlternateContent xmlns:mc="http://schemas.openxmlformats.org/markup-compatibility/2006">
              <mc:Choice xmlns:v="urn:schemas-microsoft-com:vml" Requires="v">
                <p:oleObj name="Equation" r:id="rId3" imgW="1307880" imgH="431640" progId="Equation.DSMT4">
                  <p:embed/>
                </p:oleObj>
              </mc:Choice>
              <mc:Fallback>
                <p:oleObj name="Equation" r:id="rId3" imgW="1307880" imgH="431640" progId="Equation.DSMT4">
                  <p:embed/>
                  <p:pic>
                    <p:nvPicPr>
                      <p:cNvPr id="31748" name="Object 6"/>
                      <p:cNvPicPr>
                        <a:picLocks noGrp="1" noChangeAspect="1" noChangeArrowheads="1"/>
                      </p:cNvPicPr>
                      <p:nvPr/>
                    </p:nvPicPr>
                    <p:blipFill>
                      <a:blip r:embed="rId4"/>
                      <a:srcRect/>
                      <a:stretch>
                        <a:fillRect/>
                      </a:stretch>
                    </p:blipFill>
                    <p:spPr bwMode="auto">
                      <a:xfrm>
                        <a:off x="2070100" y="1485900"/>
                        <a:ext cx="3516313" cy="116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831" name="Text Box 7"/>
          <p:cNvSpPr txBox="1">
            <a:spLocks noChangeArrowheads="1"/>
          </p:cNvSpPr>
          <p:nvPr/>
        </p:nvSpPr>
        <p:spPr bwMode="auto">
          <a:xfrm>
            <a:off x="6672264" y="1484313"/>
            <a:ext cx="4655378"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defRPr/>
            </a:pPr>
            <a:r>
              <a:rPr lang="en-US" altLang="zh-CN" sz="3600" b="1" dirty="0">
                <a:effectLst>
                  <a:outerShdw blurRad="38100" dist="38100" dir="2700000" algn="tl">
                    <a:srgbClr val="010199"/>
                  </a:outerShdw>
                </a:effectLst>
                <a:latin typeface="Arial" charset="0"/>
              </a:rPr>
              <a:t>White light along the axis are focused at different points on the axis because of the dispersion of lens. </a:t>
            </a:r>
            <a:endParaRPr lang="en-US" altLang="zh-CN" sz="3600" b="1" dirty="0">
              <a:effectLst>
                <a:outerShdw blurRad="38100" dist="38100" dir="2700000" algn="tl">
                  <a:srgbClr val="010199"/>
                </a:outerShdw>
              </a:effectLst>
              <a:latin typeface="Arial" charset="0"/>
              <a:sym typeface="Symbol" pitchFamily="18" charset="2"/>
            </a:endParaRPr>
          </a:p>
        </p:txBody>
      </p:sp>
      <p:pic>
        <p:nvPicPr>
          <p:cNvPr id="31750" name="Picture 8" descr="6-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3357563"/>
            <a:ext cx="45370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035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Chromatic Aberration</a:t>
            </a:r>
          </a:p>
        </p:txBody>
      </p:sp>
      <p:pic>
        <p:nvPicPr>
          <p:cNvPr id="32772" name="Picture 7" descr="chr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2970214"/>
            <a:ext cx="7199313"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descr="6-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7488" y="1341438"/>
            <a:ext cx="2087563"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190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Chromatic Aberration</a:t>
            </a:r>
          </a:p>
        </p:txBody>
      </p:sp>
      <p:sp>
        <p:nvSpPr>
          <p:cNvPr id="2" name="矩形 1"/>
          <p:cNvSpPr/>
          <p:nvPr/>
        </p:nvSpPr>
        <p:spPr>
          <a:xfrm>
            <a:off x="2009775" y="1700214"/>
            <a:ext cx="8280400" cy="2012859"/>
          </a:xfrm>
          <a:prstGeom prst="rect">
            <a:avLst/>
          </a:prstGeom>
        </p:spPr>
        <p:txBody>
          <a:bodyPr>
            <a:spAutoFit/>
          </a:bodyPr>
          <a:lstStyle/>
          <a:p>
            <a:pPr>
              <a:lnSpc>
                <a:spcPct val="120000"/>
              </a:lnSpc>
              <a:defRPr/>
            </a:pPr>
            <a:r>
              <a:rPr lang="en-US" altLang="zh-CN" sz="2600" b="1" dirty="0">
                <a:effectLst>
                  <a:outerShdw blurRad="38100" dist="38100" dir="2700000" algn="tl">
                    <a:srgbClr val="010199"/>
                  </a:outerShdw>
                </a:effectLst>
                <a:latin typeface="Arial" charset="0"/>
              </a:rPr>
              <a:t>The axial distance between two focal points with certain wavelength difference is called the </a:t>
            </a:r>
            <a:r>
              <a:rPr lang="en-US" altLang="zh-CN" sz="2600" b="1" i="1" dirty="0">
                <a:solidFill>
                  <a:srgbClr val="FF0000"/>
                </a:solidFill>
                <a:effectLst>
                  <a:outerShdw blurRad="38100" dist="38100" dir="2700000" algn="tl">
                    <a:srgbClr val="FFFFFF"/>
                  </a:outerShdw>
                </a:effectLst>
                <a:latin typeface="Arial" charset="0"/>
              </a:rPr>
              <a:t>axial (or longitudinal) chromatic aberration</a:t>
            </a:r>
            <a:r>
              <a:rPr lang="en-US" altLang="zh-CN" sz="2600" b="1" dirty="0">
                <a:effectLst>
                  <a:outerShdw blurRad="38100" dist="38100" dir="2700000" algn="tl">
                    <a:srgbClr val="010199"/>
                  </a:outerShdw>
                </a:effectLst>
                <a:latin typeface="Arial" charset="0"/>
              </a:rPr>
              <a:t>, in short A</a:t>
            </a:r>
            <a:r>
              <a:rPr lang="en-US" altLang="zh-CN" sz="2600" b="1" dirty="0">
                <a:effectLst>
                  <a:outerShdw blurRad="38100" dist="38100" dir="2700000" algn="tl">
                    <a:srgbClr val="010199"/>
                  </a:outerShdw>
                </a:effectLst>
                <a:latin typeface="Arial" charset="0"/>
                <a:sym typeface="Symbol" pitchFamily="18" charset="2"/>
              </a:rPr>
              <a:t>CA. positive and negative </a:t>
            </a:r>
            <a:r>
              <a:rPr lang="en-US" altLang="zh-CN" sz="2600" b="1" dirty="0">
                <a:effectLst>
                  <a:outerShdw blurRad="38100" dist="38100" dir="2700000" algn="tl">
                    <a:srgbClr val="010199"/>
                  </a:outerShdw>
                </a:effectLst>
                <a:latin typeface="Arial" charset="0"/>
              </a:rPr>
              <a:t>A</a:t>
            </a:r>
            <a:r>
              <a:rPr lang="en-US" altLang="zh-CN" sz="2600" b="1" dirty="0">
                <a:effectLst>
                  <a:outerShdw blurRad="38100" dist="38100" dir="2700000" algn="tl">
                    <a:srgbClr val="010199"/>
                  </a:outerShdw>
                </a:effectLst>
                <a:latin typeface="Arial" charset="0"/>
                <a:sym typeface="Symbol" pitchFamily="18" charset="2"/>
              </a:rPr>
              <a:t>CA are all possible:</a:t>
            </a:r>
          </a:p>
        </p:txBody>
      </p:sp>
      <p:graphicFrame>
        <p:nvGraphicFramePr>
          <p:cNvPr id="33797" name="对象 2"/>
          <p:cNvGraphicFramePr>
            <a:graphicFrameLocks noGrp="1" noChangeAspect="1"/>
          </p:cNvGraphicFramePr>
          <p:nvPr>
            <p:extLst>
              <p:ext uri="{D42A27DB-BD31-4B8C-83A1-F6EECF244321}">
                <p14:modId xmlns:p14="http://schemas.microsoft.com/office/powerpoint/2010/main" val="1949527623"/>
              </p:ext>
            </p:extLst>
          </p:nvPr>
        </p:nvGraphicFramePr>
        <p:xfrm>
          <a:off x="4044950" y="4090988"/>
          <a:ext cx="3457575" cy="1316037"/>
        </p:xfrm>
        <a:graphic>
          <a:graphicData uri="http://schemas.openxmlformats.org/presentationml/2006/ole">
            <mc:AlternateContent xmlns:mc="http://schemas.openxmlformats.org/markup-compatibility/2006">
              <mc:Choice xmlns:v="urn:schemas-microsoft-com:vml" Requires="v">
                <p:oleObj name="Equation" r:id="rId3" imgW="1231560" imgH="431640" progId="Equation.DSMT4">
                  <p:embed/>
                </p:oleObj>
              </mc:Choice>
              <mc:Fallback>
                <p:oleObj name="Equation" r:id="rId3" imgW="1231560" imgH="431640" progId="Equation.DSMT4">
                  <p:embed/>
                  <p:pic>
                    <p:nvPicPr>
                      <p:cNvPr id="33797" name="对象 2"/>
                      <p:cNvPicPr>
                        <a:picLocks noGrp="1" noChangeAspect="1" noChangeArrowheads="1"/>
                      </p:cNvPicPr>
                      <p:nvPr/>
                    </p:nvPicPr>
                    <p:blipFill>
                      <a:blip r:embed="rId4"/>
                      <a:srcRect/>
                      <a:stretch>
                        <a:fillRect/>
                      </a:stretch>
                    </p:blipFill>
                    <p:spPr bwMode="auto">
                      <a:xfrm>
                        <a:off x="4044950" y="4090988"/>
                        <a:ext cx="3457575"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2135188" y="5589589"/>
            <a:ext cx="7816850" cy="492125"/>
          </a:xfrm>
          <a:prstGeom prst="rect">
            <a:avLst/>
          </a:prstGeom>
        </p:spPr>
        <p:txBody>
          <a:bodyPr wrap="none">
            <a:spAutoFit/>
          </a:bodyPr>
          <a:lstStyle/>
          <a:p>
            <a:pPr>
              <a:defRPr/>
            </a:pPr>
            <a:r>
              <a:rPr lang="en-US" altLang="zh-CN" sz="2600" b="1" dirty="0">
                <a:effectLst>
                  <a:outerShdw blurRad="38100" dist="38100" dir="2700000" algn="tl">
                    <a:srgbClr val="010199"/>
                  </a:outerShdw>
                </a:effectLst>
                <a:latin typeface="Arial" charset="0"/>
                <a:sym typeface="Symbol" pitchFamily="18" charset="2"/>
              </a:rPr>
              <a:t>B, Y and R present blue, yellow and red </a:t>
            </a:r>
            <a:r>
              <a:rPr lang="en-US" altLang="zh-CN" sz="2600" b="1" dirty="0" err="1">
                <a:effectLst>
                  <a:outerShdw blurRad="38100" dist="38100" dir="2700000" algn="tl">
                    <a:srgbClr val="010199"/>
                  </a:outerShdw>
                </a:effectLst>
                <a:latin typeface="Arial" charset="0"/>
                <a:sym typeface="Symbol" pitchFamily="18" charset="2"/>
              </a:rPr>
              <a:t>colours</a:t>
            </a:r>
            <a:r>
              <a:rPr lang="en-US" altLang="zh-CN" sz="2600" b="1" dirty="0">
                <a:effectLst>
                  <a:outerShdw blurRad="38100" dist="38100" dir="2700000" algn="tl">
                    <a:srgbClr val="010199"/>
                  </a:outerShdw>
                </a:effectLst>
                <a:latin typeface="Arial" charset="0"/>
                <a:sym typeface="Symbol" pitchFamily="18" charset="2"/>
              </a:rPr>
              <a:t>.</a:t>
            </a:r>
            <a:endParaRPr lang="zh-CN" altLang="en-US" sz="2600" dirty="0">
              <a:latin typeface="Arial" charset="0"/>
            </a:endParaRP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403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Chromatic Aberration</a:t>
            </a:r>
          </a:p>
        </p:txBody>
      </p:sp>
      <p:sp>
        <p:nvSpPr>
          <p:cNvPr id="465926" name="Text Box 6"/>
          <p:cNvSpPr txBox="1">
            <a:spLocks noChangeArrowheads="1"/>
          </p:cNvSpPr>
          <p:nvPr/>
        </p:nvSpPr>
        <p:spPr bwMode="auto">
          <a:xfrm>
            <a:off x="1703389" y="1412876"/>
            <a:ext cx="8713787"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b="1" dirty="0">
                <a:effectLst>
                  <a:outerShdw blurRad="38100" dist="38100" dir="2700000" algn="tl">
                    <a:srgbClr val="010199"/>
                  </a:outerShdw>
                </a:effectLst>
                <a:latin typeface="Arial" charset="0"/>
              </a:rPr>
              <a:t>Different wavelength from an off-axial point will focus at a different height above the axis. The vertical distance between two such image points (most often blue and red) is called the lateral chromatic aberration (</a:t>
            </a:r>
            <a:r>
              <a:rPr lang="en-US" altLang="zh-CN" sz="2800" b="1" i="1" dirty="0">
                <a:solidFill>
                  <a:srgbClr val="FF0000"/>
                </a:solidFill>
                <a:effectLst>
                  <a:outerShdw blurRad="38100" dist="38100" dir="2700000" algn="tl">
                    <a:srgbClr val="FFFFFF"/>
                  </a:outerShdw>
                </a:effectLst>
                <a:latin typeface="Arial" charset="0"/>
              </a:rPr>
              <a:t>L</a:t>
            </a:r>
            <a:r>
              <a:rPr lang="en-US" altLang="zh-CN" sz="2800" b="1" dirty="0">
                <a:effectLst>
                  <a:outerShdw blurRad="38100" dist="38100" dir="2700000" algn="tl">
                    <a:srgbClr val="010199"/>
                  </a:outerShdw>
                </a:effectLst>
                <a:latin typeface="Arial" charset="0"/>
                <a:sym typeface="Symbol" pitchFamily="18" charset="2"/>
              </a:rPr>
              <a:t></a:t>
            </a:r>
            <a:r>
              <a:rPr lang="en-US" altLang="zh-CN" sz="2800" b="1" i="1" dirty="0">
                <a:effectLst>
                  <a:outerShdw blurRad="38100" dist="38100" dir="2700000" algn="tl">
                    <a:srgbClr val="010199"/>
                  </a:outerShdw>
                </a:effectLst>
                <a:latin typeface="Arial" charset="0"/>
                <a:sym typeface="Symbol" pitchFamily="18" charset="2"/>
              </a:rPr>
              <a:t>CA</a:t>
            </a:r>
            <a:r>
              <a:rPr lang="en-US" altLang="zh-CN" sz="2800" b="1" dirty="0">
                <a:effectLst>
                  <a:outerShdw blurRad="38100" dist="38100" dir="2700000" algn="tl">
                    <a:srgbClr val="010199"/>
                  </a:outerShdw>
                </a:effectLst>
                <a:latin typeface="Arial" charset="0"/>
                <a:sym typeface="Symbol" pitchFamily="18" charset="2"/>
              </a:rPr>
              <a:t>) or lateral color. </a:t>
            </a:r>
          </a:p>
        </p:txBody>
      </p:sp>
      <p:grpSp>
        <p:nvGrpSpPr>
          <p:cNvPr id="34821" name="Group 7"/>
          <p:cNvGrpSpPr>
            <a:grpSpLocks/>
          </p:cNvGrpSpPr>
          <p:nvPr/>
        </p:nvGrpSpPr>
        <p:grpSpPr bwMode="auto">
          <a:xfrm>
            <a:off x="3071813" y="4298951"/>
            <a:ext cx="5822950" cy="2363788"/>
            <a:chOff x="975" y="2441"/>
            <a:chExt cx="3668" cy="1489"/>
          </a:xfrm>
        </p:grpSpPr>
        <p:sp>
          <p:nvSpPr>
            <p:cNvPr id="34822" name="Oval 8"/>
            <p:cNvSpPr>
              <a:spLocks noChangeArrowheads="1"/>
            </p:cNvSpPr>
            <p:nvPr/>
          </p:nvSpPr>
          <p:spPr bwMode="auto">
            <a:xfrm>
              <a:off x="1889" y="2441"/>
              <a:ext cx="227" cy="1328"/>
            </a:xfrm>
            <a:prstGeom prst="ellipse">
              <a:avLst/>
            </a:prstGeom>
            <a:solidFill>
              <a:srgbClr val="CCECFF"/>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3" name="Line 9"/>
            <p:cNvSpPr>
              <a:spLocks noChangeShapeType="1"/>
            </p:cNvSpPr>
            <p:nvPr/>
          </p:nvSpPr>
          <p:spPr bwMode="auto">
            <a:xfrm>
              <a:off x="975" y="3070"/>
              <a:ext cx="3191"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24" name="Oval 10"/>
            <p:cNvSpPr>
              <a:spLocks noChangeArrowheads="1"/>
            </p:cNvSpPr>
            <p:nvPr/>
          </p:nvSpPr>
          <p:spPr bwMode="auto">
            <a:xfrm>
              <a:off x="1217" y="2565"/>
              <a:ext cx="48" cy="327"/>
            </a:xfrm>
            <a:prstGeom prst="ellipse">
              <a:avLst/>
            </a:prstGeom>
            <a:solidFill>
              <a:schemeClr val="tx1"/>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5" name="Line 11"/>
            <p:cNvSpPr>
              <a:spLocks noChangeShapeType="1"/>
            </p:cNvSpPr>
            <p:nvPr/>
          </p:nvSpPr>
          <p:spPr bwMode="auto">
            <a:xfrm>
              <a:off x="1262" y="2721"/>
              <a:ext cx="6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26" name="Line 12"/>
            <p:cNvSpPr>
              <a:spLocks noChangeShapeType="1"/>
            </p:cNvSpPr>
            <p:nvPr/>
          </p:nvSpPr>
          <p:spPr bwMode="auto">
            <a:xfrm>
              <a:off x="1235" y="2733"/>
              <a:ext cx="2375" cy="1036"/>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27" name="Line 13"/>
            <p:cNvSpPr>
              <a:spLocks noChangeShapeType="1"/>
            </p:cNvSpPr>
            <p:nvPr/>
          </p:nvSpPr>
          <p:spPr bwMode="auto">
            <a:xfrm>
              <a:off x="2095" y="2733"/>
              <a:ext cx="1175" cy="873"/>
            </a:xfrm>
            <a:prstGeom prst="line">
              <a:avLst/>
            </a:prstGeom>
            <a:noFill/>
            <a:ln w="28575">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28" name="Line 14"/>
            <p:cNvSpPr>
              <a:spLocks noChangeShapeType="1"/>
            </p:cNvSpPr>
            <p:nvPr/>
          </p:nvSpPr>
          <p:spPr bwMode="auto">
            <a:xfrm>
              <a:off x="2086" y="2721"/>
              <a:ext cx="1542" cy="1048"/>
            </a:xfrm>
            <a:prstGeom prst="line">
              <a:avLst/>
            </a:prstGeom>
            <a:noFill/>
            <a:ln w="28575">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29" name="Oval 15"/>
            <p:cNvSpPr>
              <a:spLocks noChangeArrowheads="1"/>
            </p:cNvSpPr>
            <p:nvPr/>
          </p:nvSpPr>
          <p:spPr bwMode="auto">
            <a:xfrm>
              <a:off x="3235" y="3452"/>
              <a:ext cx="48" cy="327"/>
            </a:xfrm>
            <a:prstGeom prst="ellipse">
              <a:avLst/>
            </a:prstGeom>
            <a:solidFill>
              <a:srgbClr val="0000CC"/>
            </a:solidFill>
            <a:ln w="28575" algn="ctr">
              <a:solidFill>
                <a:srgbClr val="00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Oval 16"/>
            <p:cNvSpPr>
              <a:spLocks noChangeArrowheads="1"/>
            </p:cNvSpPr>
            <p:nvPr/>
          </p:nvSpPr>
          <p:spPr bwMode="auto">
            <a:xfrm>
              <a:off x="3603" y="3603"/>
              <a:ext cx="48" cy="327"/>
            </a:xfrm>
            <a:prstGeom prst="ellipse">
              <a:avLst/>
            </a:prstGeom>
            <a:solidFill>
              <a:srgbClr val="FF3300"/>
            </a:solidFill>
            <a:ln w="28575" algn="ctr">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1" name="Line 17"/>
            <p:cNvSpPr>
              <a:spLocks noChangeShapeType="1"/>
            </p:cNvSpPr>
            <p:nvPr/>
          </p:nvSpPr>
          <p:spPr bwMode="auto">
            <a:xfrm>
              <a:off x="3306" y="3606"/>
              <a:ext cx="7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32" name="Line 18"/>
            <p:cNvSpPr>
              <a:spLocks noChangeShapeType="1"/>
            </p:cNvSpPr>
            <p:nvPr/>
          </p:nvSpPr>
          <p:spPr bwMode="auto">
            <a:xfrm>
              <a:off x="3646" y="3769"/>
              <a:ext cx="4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33" name="Line 19"/>
            <p:cNvSpPr>
              <a:spLocks noChangeShapeType="1"/>
            </p:cNvSpPr>
            <p:nvPr/>
          </p:nvSpPr>
          <p:spPr bwMode="auto">
            <a:xfrm>
              <a:off x="3915" y="3455"/>
              <a:ext cx="0" cy="151"/>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34" name="Line 20"/>
            <p:cNvSpPr>
              <a:spLocks noChangeShapeType="1"/>
            </p:cNvSpPr>
            <p:nvPr/>
          </p:nvSpPr>
          <p:spPr bwMode="auto">
            <a:xfrm flipV="1">
              <a:off x="3917" y="3771"/>
              <a:ext cx="0" cy="151"/>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65941" name="Rectangle 21"/>
            <p:cNvSpPr>
              <a:spLocks noChangeArrowheads="1"/>
            </p:cNvSpPr>
            <p:nvPr/>
          </p:nvSpPr>
          <p:spPr bwMode="auto">
            <a:xfrm>
              <a:off x="4195" y="3612"/>
              <a:ext cx="44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b="1" i="1" dirty="0">
                  <a:effectLst>
                    <a:outerShdw blurRad="38100" dist="38100" dir="2700000" algn="tl">
                      <a:srgbClr val="010199"/>
                    </a:outerShdw>
                  </a:effectLst>
                  <a:latin typeface="Arial" charset="0"/>
                </a:rPr>
                <a:t>L</a:t>
              </a:r>
              <a:r>
                <a:rPr lang="en-US" altLang="zh-CN" b="1" i="1" dirty="0">
                  <a:effectLst>
                    <a:outerShdw blurRad="38100" dist="38100" dir="2700000" algn="tl">
                      <a:srgbClr val="010199"/>
                    </a:outerShdw>
                  </a:effectLst>
                  <a:latin typeface="Arial" charset="0"/>
                  <a:sym typeface="Symbol" pitchFamily="18" charset="2"/>
                </a:rPr>
                <a:t>CA</a:t>
              </a:r>
            </a:p>
          </p:txBody>
        </p:sp>
        <p:sp>
          <p:nvSpPr>
            <p:cNvPr id="34836" name="Line 22"/>
            <p:cNvSpPr>
              <a:spLocks noChangeShapeType="1"/>
            </p:cNvSpPr>
            <p:nvPr/>
          </p:nvSpPr>
          <p:spPr bwMode="auto">
            <a:xfrm>
              <a:off x="1229" y="2713"/>
              <a:ext cx="2014" cy="871"/>
            </a:xfrm>
            <a:prstGeom prst="line">
              <a:avLst/>
            </a:prstGeom>
            <a:noFill/>
            <a:ln w="28575">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3"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24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graphicFrame>
        <p:nvGraphicFramePr>
          <p:cNvPr id="35843" name="Object 3"/>
          <p:cNvGraphicFramePr>
            <a:graphicFrameLocks noGrp="1" noChangeAspect="1"/>
          </p:cNvGraphicFramePr>
          <p:nvPr>
            <p:ph sz="half" idx="1"/>
            <p:extLst>
              <p:ext uri="{D42A27DB-BD31-4B8C-83A1-F6EECF244321}">
                <p14:modId xmlns:p14="http://schemas.microsoft.com/office/powerpoint/2010/main" val="1472478278"/>
              </p:ext>
            </p:extLst>
          </p:nvPr>
        </p:nvGraphicFramePr>
        <p:xfrm>
          <a:off x="2117725" y="5662613"/>
          <a:ext cx="2954338" cy="1068387"/>
        </p:xfrm>
        <a:graphic>
          <a:graphicData uri="http://schemas.openxmlformats.org/presentationml/2006/ole">
            <mc:AlternateContent xmlns:mc="http://schemas.openxmlformats.org/markup-compatibility/2006">
              <mc:Choice xmlns:v="urn:schemas-microsoft-com:vml" Requires="v">
                <p:oleObj name="Equation" r:id="rId3" imgW="1193760" imgH="431640" progId="Equation.DSMT4">
                  <p:embed/>
                </p:oleObj>
              </mc:Choice>
              <mc:Fallback>
                <p:oleObj name="Equation" r:id="rId3" imgW="1193760" imgH="431640" progId="Equation.DSMT4">
                  <p:embed/>
                  <p:pic>
                    <p:nvPicPr>
                      <p:cNvPr id="35843" name="Object 3"/>
                      <p:cNvPicPr>
                        <a:picLocks noGrp="1" noChangeAspect="1" noChangeArrowheads="1"/>
                      </p:cNvPicPr>
                      <p:nvPr/>
                    </p:nvPicPr>
                    <p:blipFill>
                      <a:blip r:embed="rId4"/>
                      <a:srcRect/>
                      <a:stretch>
                        <a:fillRect/>
                      </a:stretch>
                    </p:blipFill>
                    <p:spPr bwMode="auto">
                      <a:xfrm>
                        <a:off x="2117725" y="5662613"/>
                        <a:ext cx="2954338" cy="10683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lgn="ctr">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Rectangle 7"/>
          <p:cNvSpPr>
            <a:spLocks noChangeArrowheads="1"/>
          </p:cNvSpPr>
          <p:nvPr/>
        </p:nvSpPr>
        <p:spPr bwMode="auto">
          <a:xfrm>
            <a:off x="1303867" y="1268414"/>
            <a:ext cx="9597496" cy="1815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ea typeface="Arial Unicode MS" pitchFamily="34" charset="-122"/>
                <a:cs typeface="Arial" panose="020B0604020202020204" pitchFamily="34" charset="0"/>
              </a:rPr>
              <a:t>Thin achromatic doublet (placed in contact)</a:t>
            </a:r>
          </a:p>
          <a:p>
            <a:pPr eaLnBrk="1" hangingPunct="1"/>
            <a:r>
              <a:rPr lang="en-US" altLang="zh-CN" sz="2800" b="1" dirty="0">
                <a:ea typeface="Arial Unicode MS" pitchFamily="34" charset="-122"/>
                <a:cs typeface="Arial" panose="020B0604020202020204" pitchFamily="34" charset="0"/>
              </a:rPr>
              <a:t>    Two lenses with different dispersion are bonded together to form a single lens. </a:t>
            </a:r>
            <a:r>
              <a:rPr lang="en-US" altLang="zh-CN" sz="2800" b="1" dirty="0">
                <a:cs typeface="Arial" panose="020B0604020202020204" pitchFamily="34" charset="0"/>
              </a:rPr>
              <a:t>Consider the focus of 3 colors (blue, yellow and red) by an achromatic:</a:t>
            </a:r>
            <a:endParaRPr lang="en-US" altLang="zh-CN" sz="2800" b="1" dirty="0">
              <a:ea typeface="Arial Unicode MS" pitchFamily="34" charset="-122"/>
              <a:cs typeface="Arial" panose="020B0604020202020204" pitchFamily="34" charset="0"/>
            </a:endParaRPr>
          </a:p>
        </p:txBody>
      </p:sp>
      <p:sp>
        <p:nvSpPr>
          <p:cNvPr id="35846" name="Oval 8"/>
          <p:cNvSpPr>
            <a:spLocks noChangeArrowheads="1"/>
          </p:cNvSpPr>
          <p:nvPr/>
        </p:nvSpPr>
        <p:spPr bwMode="auto">
          <a:xfrm>
            <a:off x="4038600" y="3613150"/>
            <a:ext cx="2286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7" name="Oval 9"/>
          <p:cNvSpPr>
            <a:spLocks noChangeArrowheads="1"/>
          </p:cNvSpPr>
          <p:nvPr/>
        </p:nvSpPr>
        <p:spPr bwMode="auto">
          <a:xfrm>
            <a:off x="6858000" y="3513138"/>
            <a:ext cx="228600" cy="1554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8" name="Line 10"/>
          <p:cNvSpPr>
            <a:spLocks noChangeShapeType="1"/>
          </p:cNvSpPr>
          <p:nvPr/>
        </p:nvSpPr>
        <p:spPr bwMode="auto">
          <a:xfrm>
            <a:off x="2286000" y="4298950"/>
            <a:ext cx="70104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9" name="Line 11"/>
          <p:cNvSpPr>
            <a:spLocks noChangeShapeType="1"/>
          </p:cNvSpPr>
          <p:nvPr/>
        </p:nvSpPr>
        <p:spPr bwMode="auto">
          <a:xfrm>
            <a:off x="6973888" y="3311525"/>
            <a:ext cx="0" cy="2133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Line 12"/>
          <p:cNvSpPr>
            <a:spLocks noChangeShapeType="1"/>
          </p:cNvSpPr>
          <p:nvPr/>
        </p:nvSpPr>
        <p:spPr bwMode="auto">
          <a:xfrm>
            <a:off x="4154488" y="3273425"/>
            <a:ext cx="0" cy="2133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Line 13"/>
          <p:cNvSpPr>
            <a:spLocks noChangeShapeType="1"/>
          </p:cNvSpPr>
          <p:nvPr/>
        </p:nvSpPr>
        <p:spPr bwMode="auto">
          <a:xfrm>
            <a:off x="4167188" y="5222875"/>
            <a:ext cx="2787650" cy="0"/>
          </a:xfrm>
          <a:prstGeom prst="line">
            <a:avLst/>
          </a:prstGeom>
          <a:noFill/>
          <a:ln w="254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Text Box 14"/>
          <p:cNvSpPr txBox="1">
            <a:spLocks noChangeArrowheads="1"/>
          </p:cNvSpPr>
          <p:nvPr/>
        </p:nvSpPr>
        <p:spPr bwMode="auto">
          <a:xfrm>
            <a:off x="5245101" y="5003801"/>
            <a:ext cx="34766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i="1">
                <a:latin typeface="Times New Roman" panose="02020603050405020304" pitchFamily="18" charset="0"/>
                <a:cs typeface="Times New Roman" panose="02020603050405020304" pitchFamily="18" charset="0"/>
              </a:rPr>
              <a:t>d</a:t>
            </a:r>
          </a:p>
        </p:txBody>
      </p:sp>
      <p:graphicFrame>
        <p:nvGraphicFramePr>
          <p:cNvPr id="35853" name="Object 15"/>
          <p:cNvGraphicFramePr>
            <a:graphicFrameLocks noGrp="1" noChangeAspect="1"/>
          </p:cNvGraphicFramePr>
          <p:nvPr>
            <p:ph sz="half" idx="2"/>
            <p:extLst>
              <p:ext uri="{D42A27DB-BD31-4B8C-83A1-F6EECF244321}">
                <p14:modId xmlns:p14="http://schemas.microsoft.com/office/powerpoint/2010/main" val="1923335037"/>
              </p:ext>
            </p:extLst>
          </p:nvPr>
        </p:nvGraphicFramePr>
        <p:xfrm>
          <a:off x="8059738" y="5680075"/>
          <a:ext cx="1905000" cy="1044575"/>
        </p:xfrm>
        <a:graphic>
          <a:graphicData uri="http://schemas.openxmlformats.org/presentationml/2006/ole">
            <mc:AlternateContent xmlns:mc="http://schemas.openxmlformats.org/markup-compatibility/2006">
              <mc:Choice xmlns:v="urn:schemas-microsoft-com:vml" Requires="v">
                <p:oleObj name="Equation" r:id="rId5" imgW="787320" imgH="431640" progId="Equation.DSMT4">
                  <p:embed/>
                </p:oleObj>
              </mc:Choice>
              <mc:Fallback>
                <p:oleObj name="Equation" r:id="rId5" imgW="787320" imgH="431640" progId="Equation.DSMT4">
                  <p:embed/>
                  <p:pic>
                    <p:nvPicPr>
                      <p:cNvPr id="35853" name="Object 15"/>
                      <p:cNvPicPr>
                        <a:picLocks noGrp="1" noChangeAspect="1" noChangeArrowheads="1"/>
                      </p:cNvPicPr>
                      <p:nvPr/>
                    </p:nvPicPr>
                    <p:blipFill>
                      <a:blip r:embed="rId6"/>
                      <a:srcRect/>
                      <a:stretch>
                        <a:fillRect/>
                      </a:stretch>
                    </p:blipFill>
                    <p:spPr bwMode="auto">
                      <a:xfrm>
                        <a:off x="8059738" y="5680075"/>
                        <a:ext cx="1905000" cy="10445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lgn="ctr">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4" name="AutoShape 16"/>
          <p:cNvSpPr>
            <a:spLocks noChangeArrowheads="1"/>
          </p:cNvSpPr>
          <p:nvPr/>
        </p:nvSpPr>
        <p:spPr bwMode="auto">
          <a:xfrm>
            <a:off x="5808663" y="6308726"/>
            <a:ext cx="1511300" cy="288925"/>
          </a:xfrm>
          <a:prstGeom prst="rightArrow">
            <a:avLst>
              <a:gd name="adj1" fmla="val 50000"/>
              <a:gd name="adj2" fmla="val 1307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55" name="Text Box 17"/>
          <p:cNvSpPr txBox="1">
            <a:spLocks noChangeArrowheads="1"/>
          </p:cNvSpPr>
          <p:nvPr/>
        </p:nvSpPr>
        <p:spPr bwMode="auto">
          <a:xfrm>
            <a:off x="6107113" y="5911851"/>
            <a:ext cx="9969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i="1">
                <a:latin typeface="Times New Roman" panose="02020603050405020304" pitchFamily="18" charset="0"/>
                <a:cs typeface="Times New Roman" panose="02020603050405020304" pitchFamily="18" charset="0"/>
              </a:rPr>
              <a:t>d=0</a:t>
            </a:r>
          </a:p>
        </p:txBody>
      </p:sp>
      <p:sp>
        <p:nvSpPr>
          <p:cNvPr id="35856" name="矩形 1"/>
          <p:cNvSpPr>
            <a:spLocks noChangeArrowheads="1"/>
          </p:cNvSpPr>
          <p:nvPr/>
        </p:nvSpPr>
        <p:spPr bwMode="auto">
          <a:xfrm>
            <a:off x="7464426" y="3613150"/>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L</a:t>
            </a:r>
            <a:r>
              <a:rPr lang="en-US" altLang="zh-CN" b="1" baseline="-25000">
                <a:latin typeface="Times New Roman" panose="02020603050405020304" pitchFamily="18" charset="0"/>
              </a:rPr>
              <a:t>2</a:t>
            </a:r>
            <a:endParaRPr lang="zh-CN" altLang="en-US" baseline="-25000"/>
          </a:p>
        </p:txBody>
      </p:sp>
      <p:sp>
        <p:nvSpPr>
          <p:cNvPr id="35857" name="矩形 18"/>
          <p:cNvSpPr>
            <a:spLocks noChangeArrowheads="1"/>
          </p:cNvSpPr>
          <p:nvPr/>
        </p:nvSpPr>
        <p:spPr bwMode="auto">
          <a:xfrm>
            <a:off x="3432175" y="3644900"/>
            <a:ext cx="41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L</a:t>
            </a:r>
            <a:r>
              <a:rPr lang="en-US" altLang="zh-CN" b="1" baseline="-25000">
                <a:latin typeface="Times New Roman" panose="02020603050405020304" pitchFamily="18" charset="0"/>
              </a:rPr>
              <a:t>1</a:t>
            </a:r>
            <a:endParaRPr lang="zh-CN" altLang="en-US" baseline="-25000"/>
          </a:p>
        </p:txBody>
      </p:sp>
      <p:sp>
        <p:nvSpPr>
          <p:cNvPr id="20"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020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graphicFrame>
        <p:nvGraphicFramePr>
          <p:cNvPr id="36868" name="Object 6"/>
          <p:cNvGraphicFramePr>
            <a:graphicFrameLocks noGrp="1" noChangeAspect="1"/>
          </p:cNvGraphicFramePr>
          <p:nvPr>
            <p:ph idx="1"/>
            <p:extLst>
              <p:ext uri="{D42A27DB-BD31-4B8C-83A1-F6EECF244321}">
                <p14:modId xmlns:p14="http://schemas.microsoft.com/office/powerpoint/2010/main" val="3033930182"/>
              </p:ext>
            </p:extLst>
          </p:nvPr>
        </p:nvGraphicFramePr>
        <p:xfrm>
          <a:off x="994325" y="1184276"/>
          <a:ext cx="10554440" cy="5427661"/>
        </p:xfrm>
        <a:graphic>
          <a:graphicData uri="http://schemas.openxmlformats.org/presentationml/2006/ole">
            <mc:AlternateContent xmlns:mc="http://schemas.openxmlformats.org/markup-compatibility/2006">
              <mc:Choice xmlns:v="urn:schemas-microsoft-com:vml" Requires="v">
                <p:oleObj name="Equation" r:id="rId3" imgW="4444920" imgH="2286000" progId="Equation.DSMT4">
                  <p:embed/>
                </p:oleObj>
              </mc:Choice>
              <mc:Fallback>
                <p:oleObj name="Equation" r:id="rId3" imgW="4444920" imgH="2286000" progId="Equation.DSMT4">
                  <p:embed/>
                  <p:pic>
                    <p:nvPicPr>
                      <p:cNvPr id="36868" name="Object 6"/>
                      <p:cNvPicPr>
                        <a:picLocks noGrp="1" noChangeAspect="1" noChangeArrowheads="1"/>
                      </p:cNvPicPr>
                      <p:nvPr/>
                    </p:nvPicPr>
                    <p:blipFill>
                      <a:blip r:embed="rId4"/>
                      <a:srcRect/>
                      <a:stretch>
                        <a:fillRect/>
                      </a:stretch>
                    </p:blipFill>
                    <p:spPr bwMode="auto">
                      <a:xfrm>
                        <a:off x="994325" y="1184276"/>
                        <a:ext cx="10554440" cy="5427661"/>
                      </a:xfrm>
                      <a:prstGeom prst="rect">
                        <a:avLst/>
                      </a:prstGeom>
                      <a:noFill/>
                      <a:ln>
                        <a:noFill/>
                      </a:ln>
                      <a:effectLst/>
                    </p:spPr>
                  </p:pic>
                </p:oleObj>
              </mc:Fallback>
            </mc:AlternateContent>
          </a:graphicData>
        </a:graphic>
      </p:graphicFrame>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087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Lens6b.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9" y="4287838"/>
            <a:ext cx="39528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955677" y="1505745"/>
            <a:ext cx="29797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Arial Unicode MS" pitchFamily="34" charset="-122"/>
                <a:cs typeface="Arial" panose="020B0604020202020204" pitchFamily="34" charset="0"/>
              </a:rPr>
              <a:t>Abbe number </a:t>
            </a:r>
            <a:r>
              <a:rPr lang="en-US" altLang="zh-CN" sz="2800" b="1" i="1" dirty="0">
                <a:ea typeface="Arial Unicode MS" pitchFamily="34" charset="-122"/>
                <a:cs typeface="Arial" panose="020B0604020202020204" pitchFamily="34" charset="0"/>
              </a:rPr>
              <a:t>V:</a:t>
            </a:r>
            <a:endParaRPr lang="en-US" altLang="zh-CN" sz="2800" b="1" dirty="0">
              <a:ea typeface="Arial Unicode MS" pitchFamily="34" charset="-122"/>
              <a:cs typeface="Arial" panose="020B0604020202020204" pitchFamily="34" charset="0"/>
            </a:endParaRPr>
          </a:p>
        </p:txBody>
      </p:sp>
      <p:graphicFrame>
        <p:nvGraphicFramePr>
          <p:cNvPr id="37892" name="Object 4"/>
          <p:cNvGraphicFramePr>
            <a:graphicFrameLocks noChangeAspect="1"/>
          </p:cNvGraphicFramePr>
          <p:nvPr>
            <p:extLst>
              <p:ext uri="{D42A27DB-BD31-4B8C-83A1-F6EECF244321}">
                <p14:modId xmlns:p14="http://schemas.microsoft.com/office/powerpoint/2010/main" val="2022497279"/>
              </p:ext>
            </p:extLst>
          </p:nvPr>
        </p:nvGraphicFramePr>
        <p:xfrm>
          <a:off x="4533900" y="1323975"/>
          <a:ext cx="1620838" cy="966788"/>
        </p:xfrm>
        <a:graphic>
          <a:graphicData uri="http://schemas.openxmlformats.org/presentationml/2006/ole">
            <mc:AlternateContent xmlns:mc="http://schemas.openxmlformats.org/markup-compatibility/2006">
              <mc:Choice xmlns:v="urn:schemas-microsoft-com:vml" Requires="v">
                <p:oleObj name="Equation" r:id="rId3" imgW="761760" imgH="431640" progId="Equation.DSMT4">
                  <p:embed/>
                </p:oleObj>
              </mc:Choice>
              <mc:Fallback>
                <p:oleObj name="Equation" r:id="rId3" imgW="761760" imgH="431640" progId="Equation.DSMT4">
                  <p:embed/>
                  <p:pic>
                    <p:nvPicPr>
                      <p:cNvPr id="37892" name="Object 4"/>
                      <p:cNvPicPr>
                        <a:picLocks noChangeAspect="1" noChangeArrowheads="1"/>
                      </p:cNvPicPr>
                      <p:nvPr/>
                    </p:nvPicPr>
                    <p:blipFill>
                      <a:blip r:embed="rId4"/>
                      <a:srcRect/>
                      <a:stretch>
                        <a:fillRect/>
                      </a:stretch>
                    </p:blipFill>
                    <p:spPr bwMode="auto">
                      <a:xfrm>
                        <a:off x="4533900" y="1323975"/>
                        <a:ext cx="1620838" cy="966788"/>
                      </a:xfrm>
                      <a:prstGeom prst="rect">
                        <a:avLst/>
                      </a:prstGeom>
                      <a:noFill/>
                      <a:ln>
                        <a:noFill/>
                      </a:ln>
                      <a:effectLst/>
                    </p:spPr>
                  </p:pic>
                </p:oleObj>
              </mc:Fallback>
            </mc:AlternateContent>
          </a:graphicData>
        </a:graphic>
      </p:graphicFrame>
      <p:sp>
        <p:nvSpPr>
          <p:cNvPr id="472069" name="Rectangle 5"/>
          <p:cNvSpPr>
            <a:spLocks noChangeArrowheads="1"/>
          </p:cNvSpPr>
          <p:nvPr/>
        </p:nvSpPr>
        <p:spPr bwMode="auto">
          <a:xfrm>
            <a:off x="932040" y="2819798"/>
            <a:ext cx="501932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2800" b="1" dirty="0">
                <a:latin typeface="Arial" panose="020B0604020202020204" pitchFamily="34" charset="0"/>
                <a:ea typeface="Arial Unicode MS" pitchFamily="34" charset="-122"/>
                <a:cs typeface="Arial" panose="020B0604020202020204" pitchFamily="34" charset="0"/>
              </a:rPr>
              <a:t>The condition of </a:t>
            </a:r>
            <a:r>
              <a:rPr lang="en-US" altLang="zh-CN" sz="2800" b="1" dirty="0" err="1">
                <a:latin typeface="Arial" panose="020B0604020202020204" pitchFamily="34" charset="0"/>
                <a:ea typeface="Arial Unicode MS" pitchFamily="34" charset="-122"/>
                <a:cs typeface="Arial" panose="020B0604020202020204" pitchFamily="34" charset="0"/>
              </a:rPr>
              <a:t>achromate</a:t>
            </a:r>
            <a:r>
              <a:rPr lang="en-US" altLang="zh-CN" sz="2800" b="1" dirty="0">
                <a:latin typeface="Arial" panose="020B0604020202020204" pitchFamily="34" charset="0"/>
                <a:ea typeface="Arial Unicode MS" pitchFamily="34" charset="-122"/>
                <a:cs typeface="Arial" panose="020B0604020202020204" pitchFamily="34" charset="0"/>
              </a:rPr>
              <a:t>:</a:t>
            </a:r>
          </a:p>
        </p:txBody>
      </p:sp>
      <p:graphicFrame>
        <p:nvGraphicFramePr>
          <p:cNvPr id="37894" name="Object 6"/>
          <p:cNvGraphicFramePr>
            <a:graphicFrameLocks noChangeAspect="1"/>
          </p:cNvGraphicFramePr>
          <p:nvPr>
            <p:extLst>
              <p:ext uri="{D42A27DB-BD31-4B8C-83A1-F6EECF244321}">
                <p14:modId xmlns:p14="http://schemas.microsoft.com/office/powerpoint/2010/main" val="948762341"/>
              </p:ext>
            </p:extLst>
          </p:nvPr>
        </p:nvGraphicFramePr>
        <p:xfrm>
          <a:off x="6448427" y="2557840"/>
          <a:ext cx="3671887" cy="1047135"/>
        </p:xfrm>
        <a:graphic>
          <a:graphicData uri="http://schemas.openxmlformats.org/presentationml/2006/ole">
            <mc:AlternateContent xmlns:mc="http://schemas.openxmlformats.org/markup-compatibility/2006">
              <mc:Choice xmlns:v="urn:schemas-microsoft-com:vml" Requires="v">
                <p:oleObj name="Equation" r:id="rId5" imgW="1028520" imgH="228600" progId="Equation.DSMT4">
                  <p:embed/>
                </p:oleObj>
              </mc:Choice>
              <mc:Fallback>
                <p:oleObj name="Equation" r:id="rId5" imgW="1028520" imgH="228600" progId="Equation.DSMT4">
                  <p:embed/>
                  <p:pic>
                    <p:nvPicPr>
                      <p:cNvPr id="37894" name="Object 6"/>
                      <p:cNvPicPr>
                        <a:picLocks noChangeAspect="1" noChangeArrowheads="1"/>
                      </p:cNvPicPr>
                      <p:nvPr/>
                    </p:nvPicPr>
                    <p:blipFill>
                      <a:blip r:embed="rId6"/>
                      <a:srcRect/>
                      <a:stretch>
                        <a:fillRect/>
                      </a:stretch>
                    </p:blipFill>
                    <p:spPr bwMode="auto">
                      <a:xfrm>
                        <a:off x="6448427" y="2557840"/>
                        <a:ext cx="3671887" cy="1047135"/>
                      </a:xfrm>
                      <a:prstGeom prst="rect">
                        <a:avLst/>
                      </a:prstGeom>
                      <a:noFill/>
                      <a:ln w="19050" algn="ctr">
                        <a:solidFill>
                          <a:srgbClr val="00FFFF"/>
                        </a:solidFill>
                        <a:miter lim="800000"/>
                        <a:headEnd/>
                        <a:tailEnd/>
                      </a:ln>
                      <a:effectLst/>
                    </p:spPr>
                  </p:pic>
                </p:oleObj>
              </mc:Fallback>
            </mc:AlternateContent>
          </a:graphicData>
        </a:graphic>
      </p:graphicFrame>
      <p:sp>
        <p:nvSpPr>
          <p:cNvPr id="472071" name="Rectangle 7"/>
          <p:cNvSpPr>
            <a:spLocks noChangeArrowheads="1"/>
          </p:cNvSpPr>
          <p:nvPr/>
        </p:nvSpPr>
        <p:spPr bwMode="auto">
          <a:xfrm>
            <a:off x="1202531" y="4432831"/>
            <a:ext cx="4141788"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b="1" dirty="0">
                <a:latin typeface="Arial" panose="020B0604020202020204" pitchFamily="34" charset="0"/>
                <a:ea typeface="Arial Unicode MS" pitchFamily="34" charset="-122"/>
                <a:cs typeface="Arial" panose="020B0604020202020204" pitchFamily="34" charset="0"/>
              </a:rPr>
              <a:t>Because V &gt; 0, o</a:t>
            </a:r>
            <a:r>
              <a:rPr lang="en-US" altLang="zh-CN" sz="2800" b="1" dirty="0">
                <a:latin typeface="Arial" panose="020B0604020202020204" pitchFamily="34" charset="0"/>
                <a:ea typeface="Arial Unicode MS" pitchFamily="34" charset="-122"/>
                <a:cs typeface="Arial" panose="020B0604020202020204" pitchFamily="34" charset="0"/>
                <a:sym typeface="Wingdings" pitchFamily="2" charset="2"/>
              </a:rPr>
              <a:t>ne lens should be positive lens, and the other should be negative lens.</a:t>
            </a:r>
            <a:r>
              <a:rPr lang="en-US" altLang="zh-CN" sz="2800" b="1" dirty="0">
                <a:latin typeface="Arial" panose="020B0604020202020204" pitchFamily="34" charset="0"/>
                <a:ea typeface="Arial Unicode MS" pitchFamily="34" charset="-122"/>
                <a:cs typeface="Arial" panose="020B0604020202020204" pitchFamily="34" charset="0"/>
              </a:rPr>
              <a:t> </a:t>
            </a:r>
          </a:p>
        </p:txBody>
      </p:sp>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9"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1981200" y="44451"/>
            <a:ext cx="8229600" cy="11398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spTree>
    <p:extLst>
      <p:ext uri="{BB962C8B-B14F-4D97-AF65-F5344CB8AC3E}">
        <p14:creationId xmlns:p14="http://schemas.microsoft.com/office/powerpoint/2010/main" val="1299984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7" name="Object 3"/>
          <p:cNvGraphicFramePr>
            <a:graphicFrameLocks noGrp="1" noChangeAspect="1"/>
          </p:cNvGraphicFramePr>
          <p:nvPr>
            <p:ph sz="half" idx="1"/>
            <p:extLst>
              <p:ext uri="{D42A27DB-BD31-4B8C-83A1-F6EECF244321}">
                <p14:modId xmlns:p14="http://schemas.microsoft.com/office/powerpoint/2010/main" val="3985645041"/>
              </p:ext>
            </p:extLst>
          </p:nvPr>
        </p:nvGraphicFramePr>
        <p:xfrm>
          <a:off x="3527425" y="2652713"/>
          <a:ext cx="2914650" cy="1054100"/>
        </p:xfrm>
        <a:graphic>
          <a:graphicData uri="http://schemas.openxmlformats.org/presentationml/2006/ole">
            <mc:AlternateContent xmlns:mc="http://schemas.openxmlformats.org/markup-compatibility/2006">
              <mc:Choice xmlns:v="urn:schemas-microsoft-com:vml" Requires="v">
                <p:oleObj name="Equation" r:id="rId3" imgW="1193760" imgH="431640" progId="Equation.DSMT4">
                  <p:embed/>
                </p:oleObj>
              </mc:Choice>
              <mc:Fallback>
                <p:oleObj name="Equation" r:id="rId3" imgW="1193760" imgH="431640" progId="Equation.DSMT4">
                  <p:embed/>
                  <p:pic>
                    <p:nvPicPr>
                      <p:cNvPr id="72707" name="Object 3"/>
                      <p:cNvPicPr>
                        <a:picLocks noGrp="1" noChangeAspect="1" noChangeArrowheads="1"/>
                      </p:cNvPicPr>
                      <p:nvPr/>
                    </p:nvPicPr>
                    <p:blipFill>
                      <a:blip r:embed="rId4"/>
                      <a:srcRect/>
                      <a:stretch>
                        <a:fillRect/>
                      </a:stretch>
                    </p:blipFill>
                    <p:spPr bwMode="auto">
                      <a:xfrm>
                        <a:off x="3527425" y="2652713"/>
                        <a:ext cx="2914650" cy="105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8917" name="Rectangle 8"/>
          <p:cNvSpPr>
            <a:spLocks noChangeArrowheads="1"/>
          </p:cNvSpPr>
          <p:nvPr/>
        </p:nvSpPr>
        <p:spPr bwMode="auto">
          <a:xfrm>
            <a:off x="1857375" y="1268413"/>
            <a:ext cx="8388350"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dirty="0">
                <a:solidFill>
                  <a:srgbClr val="FF0000"/>
                </a:solidFill>
                <a:latin typeface="Times New Roman" panose="02020603050405020304" pitchFamily="18" charset="0"/>
                <a:ea typeface="Arial Unicode MS" pitchFamily="34" charset="-122"/>
              </a:rPr>
              <a:t>Separated achromatic doublet</a:t>
            </a:r>
          </a:p>
          <a:p>
            <a:pPr algn="just" eaLnBrk="1" hangingPunct="1"/>
            <a:r>
              <a:rPr lang="en-US" altLang="zh-CN" sz="2800" b="1" dirty="0">
                <a:latin typeface="Times New Roman" panose="02020603050405020304" pitchFamily="18" charset="0"/>
                <a:ea typeface="Arial Unicode MS" pitchFamily="34" charset="-122"/>
              </a:rPr>
              <a:t>It is also possible to achromatize a doublet composed of two separate lenses of the same glass . In this case, </a:t>
            </a:r>
          </a:p>
        </p:txBody>
      </p:sp>
      <p:sp>
        <p:nvSpPr>
          <p:cNvPr id="38918" name="Oval 8"/>
          <p:cNvSpPr>
            <a:spLocks noChangeArrowheads="1"/>
          </p:cNvSpPr>
          <p:nvPr/>
        </p:nvSpPr>
        <p:spPr bwMode="auto">
          <a:xfrm>
            <a:off x="4438650" y="4981575"/>
            <a:ext cx="228600" cy="1371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9" name="Oval 9"/>
          <p:cNvSpPr>
            <a:spLocks noChangeArrowheads="1"/>
          </p:cNvSpPr>
          <p:nvPr/>
        </p:nvSpPr>
        <p:spPr bwMode="auto">
          <a:xfrm>
            <a:off x="7258050" y="4881563"/>
            <a:ext cx="228600" cy="15541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0" name="Line 10"/>
          <p:cNvSpPr>
            <a:spLocks noChangeShapeType="1"/>
          </p:cNvSpPr>
          <p:nvPr/>
        </p:nvSpPr>
        <p:spPr bwMode="auto">
          <a:xfrm>
            <a:off x="2686050" y="5667375"/>
            <a:ext cx="70104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1" name="Line 11"/>
          <p:cNvSpPr>
            <a:spLocks noChangeShapeType="1"/>
          </p:cNvSpPr>
          <p:nvPr/>
        </p:nvSpPr>
        <p:spPr bwMode="auto">
          <a:xfrm>
            <a:off x="7373938" y="4679950"/>
            <a:ext cx="0" cy="2133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2"/>
          <p:cNvSpPr>
            <a:spLocks noChangeShapeType="1"/>
          </p:cNvSpPr>
          <p:nvPr/>
        </p:nvSpPr>
        <p:spPr bwMode="auto">
          <a:xfrm>
            <a:off x="4554538" y="4641850"/>
            <a:ext cx="0" cy="2133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Line 13"/>
          <p:cNvSpPr>
            <a:spLocks noChangeShapeType="1"/>
          </p:cNvSpPr>
          <p:nvPr/>
        </p:nvSpPr>
        <p:spPr bwMode="auto">
          <a:xfrm>
            <a:off x="4567238" y="6591300"/>
            <a:ext cx="2787650" cy="0"/>
          </a:xfrm>
          <a:prstGeom prst="line">
            <a:avLst/>
          </a:prstGeom>
          <a:noFill/>
          <a:ln w="254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4" name="Text Box 14"/>
          <p:cNvSpPr txBox="1">
            <a:spLocks noChangeArrowheads="1"/>
          </p:cNvSpPr>
          <p:nvPr/>
        </p:nvSpPr>
        <p:spPr bwMode="auto">
          <a:xfrm>
            <a:off x="5645151" y="6372226"/>
            <a:ext cx="34766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i="1">
                <a:latin typeface="Times New Roman" panose="02020603050405020304" pitchFamily="18" charset="0"/>
                <a:cs typeface="Times New Roman" panose="02020603050405020304" pitchFamily="18" charset="0"/>
              </a:rPr>
              <a:t>d</a:t>
            </a:r>
          </a:p>
        </p:txBody>
      </p:sp>
      <p:sp>
        <p:nvSpPr>
          <p:cNvPr id="38925" name="矩形 25"/>
          <p:cNvSpPr>
            <a:spLocks noChangeArrowheads="1"/>
          </p:cNvSpPr>
          <p:nvPr/>
        </p:nvSpPr>
        <p:spPr bwMode="auto">
          <a:xfrm>
            <a:off x="7864476" y="49815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L</a:t>
            </a:r>
            <a:r>
              <a:rPr lang="en-US" altLang="zh-CN" b="1" baseline="-25000">
                <a:latin typeface="Times New Roman" panose="02020603050405020304" pitchFamily="18" charset="0"/>
              </a:rPr>
              <a:t>2</a:t>
            </a:r>
            <a:endParaRPr lang="zh-CN" altLang="en-US" baseline="-25000"/>
          </a:p>
        </p:txBody>
      </p:sp>
      <p:sp>
        <p:nvSpPr>
          <p:cNvPr id="38926" name="矩形 26"/>
          <p:cNvSpPr>
            <a:spLocks noChangeArrowheads="1"/>
          </p:cNvSpPr>
          <p:nvPr/>
        </p:nvSpPr>
        <p:spPr bwMode="auto">
          <a:xfrm>
            <a:off x="3832225" y="5013325"/>
            <a:ext cx="41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L</a:t>
            </a:r>
            <a:r>
              <a:rPr lang="en-US" altLang="zh-CN" b="1" baseline="-25000">
                <a:latin typeface="Times New Roman" panose="02020603050405020304" pitchFamily="18" charset="0"/>
              </a:rPr>
              <a:t>1</a:t>
            </a:r>
            <a:endParaRPr lang="zh-CN" altLang="en-US" baseline="-25000"/>
          </a:p>
        </p:txBody>
      </p:sp>
      <p:graphicFrame>
        <p:nvGraphicFramePr>
          <p:cNvPr id="17" name="对象 16"/>
          <p:cNvGraphicFramePr>
            <a:graphicFrameLocks noGrp="1" noChangeAspect="1"/>
          </p:cNvGraphicFramePr>
          <p:nvPr>
            <p:extLst>
              <p:ext uri="{D42A27DB-BD31-4B8C-83A1-F6EECF244321}">
                <p14:modId xmlns:p14="http://schemas.microsoft.com/office/powerpoint/2010/main" val="51809254"/>
              </p:ext>
            </p:extLst>
          </p:nvPr>
        </p:nvGraphicFramePr>
        <p:xfrm>
          <a:off x="3295121" y="3856119"/>
          <a:ext cx="1852612" cy="663494"/>
        </p:xfrm>
        <a:graphic>
          <a:graphicData uri="http://schemas.openxmlformats.org/presentationml/2006/ole">
            <mc:AlternateContent xmlns:mc="http://schemas.openxmlformats.org/markup-compatibility/2006">
              <mc:Choice xmlns:v="urn:schemas-microsoft-com:vml" Requires="v">
                <p:oleObj name="Equation" r:id="rId5" imgW="1307880" imgH="431640" progId="Equation.DSMT4">
                  <p:embed/>
                </p:oleObj>
              </mc:Choice>
              <mc:Fallback>
                <p:oleObj name="Equation" r:id="rId5" imgW="1307880" imgH="431640" progId="Equation.DSMT4">
                  <p:embed/>
                  <p:pic>
                    <p:nvPicPr>
                      <p:cNvPr id="17" name="对象 16"/>
                      <p:cNvPicPr>
                        <a:picLocks noGrp="1" noChangeAspect="1" noChangeArrowheads="1"/>
                      </p:cNvPicPr>
                      <p:nvPr/>
                    </p:nvPicPr>
                    <p:blipFill>
                      <a:blip r:embed="rId6"/>
                      <a:srcRect/>
                      <a:stretch>
                        <a:fillRect/>
                      </a:stretch>
                    </p:blipFill>
                    <p:spPr bwMode="auto">
                      <a:xfrm>
                        <a:off x="3295121" y="3856119"/>
                        <a:ext cx="1852612" cy="663494"/>
                      </a:xfrm>
                      <a:prstGeom prst="rect">
                        <a:avLst/>
                      </a:prstGeom>
                      <a:noFill/>
                      <a:ln>
                        <a:noFill/>
                      </a:ln>
                    </p:spPr>
                  </p:pic>
                </p:oleObj>
              </mc:Fallback>
            </mc:AlternateContent>
          </a:graphicData>
        </a:graphic>
      </p:graphicFrame>
      <p:sp>
        <p:nvSpPr>
          <p:cNvPr id="18" name="Rectangle 9"/>
          <p:cNvSpPr>
            <a:spLocks noChangeArrowheads="1"/>
          </p:cNvSpPr>
          <p:nvPr/>
        </p:nvSpPr>
        <p:spPr bwMode="auto">
          <a:xfrm>
            <a:off x="1919288" y="3860801"/>
            <a:ext cx="83883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Arial Unicode MS" pitchFamily="34" charset="-122"/>
              </a:rPr>
              <a:t>where</a:t>
            </a:r>
          </a:p>
        </p:txBody>
      </p:sp>
      <p:sp>
        <p:nvSpPr>
          <p:cNvPr id="1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spTree>
    <p:extLst>
      <p:ext uri="{BB962C8B-B14F-4D97-AF65-F5344CB8AC3E}">
        <p14:creationId xmlns:p14="http://schemas.microsoft.com/office/powerpoint/2010/main" val="136161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idx="1"/>
          </p:nvPr>
        </p:nvSpPr>
        <p:spPr>
          <a:xfrm>
            <a:off x="1371600" y="1199836"/>
            <a:ext cx="10109200" cy="1193799"/>
          </a:xfrm>
        </p:spPr>
        <p:txBody>
          <a:bodyPr>
            <a:normAutofit/>
          </a:bodyPr>
          <a:lstStyle/>
          <a:p>
            <a:pPr>
              <a:defRPr/>
            </a:pPr>
            <a:r>
              <a:rPr lang="en-US" altLang="zh-CN" b="1" dirty="0">
                <a:effectLst>
                  <a:outerShdw blurRad="38100" dist="38100" dir="2700000" algn="tl">
                    <a:srgbClr val="000000">
                      <a:alpha val="43137"/>
                    </a:srgbClr>
                  </a:outerShdw>
                </a:effectLst>
              </a:rPr>
              <a:t>The f-number of the eye is from about 2.8 to 16</a:t>
            </a:r>
          </a:p>
          <a:p>
            <a:pPr>
              <a:defRPr/>
            </a:pPr>
            <a:r>
              <a:rPr lang="en-US" altLang="zh-CN" b="1" dirty="0">
                <a:effectLst>
                  <a:outerShdw blurRad="38100" dist="38100" dir="2700000" algn="tl">
                    <a:srgbClr val="000000">
                      <a:alpha val="43137"/>
                    </a:srgbClr>
                  </a:outerShdw>
                </a:effectLst>
              </a:rPr>
              <a:t>Pupil diameter is adjustable by iris, about 2mm-10mm</a:t>
            </a:r>
          </a:p>
        </p:txBody>
      </p:sp>
      <p:sp>
        <p:nvSpPr>
          <p:cNvPr id="557059" name="Rectangle 3"/>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latin typeface="Arial" panose="020B0604020202020204" pitchFamily="34" charset="0"/>
                <a:cs typeface="Arial" panose="020B0604020202020204" pitchFamily="34" charset="0"/>
              </a:rPr>
              <a:t>Optical model of eye</a:t>
            </a:r>
            <a:endParaRPr lang="en-US" altLang="zh-CN" dirty="0">
              <a:solidFill>
                <a:schemeClr val="folHlink"/>
              </a:solidFill>
              <a:latin typeface="Arial" panose="020B0604020202020204" pitchFamily="34" charset="0"/>
              <a:cs typeface="Arial" panose="020B0604020202020204" pitchFamily="34" charset="0"/>
            </a:endParaRP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300" y="2586995"/>
            <a:ext cx="6156775" cy="4116294"/>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939" y="2586995"/>
            <a:ext cx="8970271" cy="411629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9588" y="2536194"/>
            <a:ext cx="4062412" cy="4062412"/>
          </a:xfrm>
          <a:prstGeom prst="rect">
            <a:avLst/>
          </a:prstGeom>
        </p:spPr>
      </p:pic>
    </p:spTree>
    <p:extLst>
      <p:ext uri="{BB962C8B-B14F-4D97-AF65-F5344CB8AC3E}">
        <p14:creationId xmlns:p14="http://schemas.microsoft.com/office/powerpoint/2010/main" val="446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40" name="Object 4"/>
          <p:cNvGraphicFramePr>
            <a:graphicFrameLocks noGrp="1" noChangeAspect="1"/>
          </p:cNvGraphicFramePr>
          <p:nvPr>
            <p:ph sz="quarter" idx="2"/>
            <p:extLst>
              <p:ext uri="{D42A27DB-BD31-4B8C-83A1-F6EECF244321}">
                <p14:modId xmlns:p14="http://schemas.microsoft.com/office/powerpoint/2010/main" val="396999339"/>
              </p:ext>
            </p:extLst>
          </p:nvPr>
        </p:nvGraphicFramePr>
        <p:xfrm>
          <a:off x="3621088" y="1975382"/>
          <a:ext cx="4751387" cy="1022350"/>
        </p:xfrm>
        <a:graphic>
          <a:graphicData uri="http://schemas.openxmlformats.org/presentationml/2006/ole">
            <mc:AlternateContent xmlns:mc="http://schemas.openxmlformats.org/markup-compatibility/2006">
              <mc:Choice xmlns:v="urn:schemas-microsoft-com:vml" Requires="v">
                <p:oleObj name="Equation" r:id="rId3" imgW="2006280" imgH="431640" progId="Equation.DSMT4">
                  <p:embed/>
                </p:oleObj>
              </mc:Choice>
              <mc:Fallback>
                <p:oleObj name="Equation" r:id="rId3" imgW="2006280" imgH="431640" progId="Equation.DSMT4">
                  <p:embed/>
                  <p:pic>
                    <p:nvPicPr>
                      <p:cNvPr id="39940" name="Object 4"/>
                      <p:cNvPicPr>
                        <a:picLocks noGrp="1" noChangeAspect="1" noChangeArrowheads="1"/>
                      </p:cNvPicPr>
                      <p:nvPr/>
                    </p:nvPicPr>
                    <p:blipFill>
                      <a:blip r:embed="rId4"/>
                      <a:srcRect/>
                      <a:stretch>
                        <a:fillRect/>
                      </a:stretch>
                    </p:blipFill>
                    <p:spPr bwMode="auto">
                      <a:xfrm>
                        <a:off x="3621088" y="1975382"/>
                        <a:ext cx="4751387" cy="102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9941" name="Rectangle 9"/>
          <p:cNvSpPr>
            <a:spLocks noChangeArrowheads="1"/>
          </p:cNvSpPr>
          <p:nvPr/>
        </p:nvSpPr>
        <p:spPr bwMode="auto">
          <a:xfrm>
            <a:off x="1855788" y="1365783"/>
            <a:ext cx="83883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Arial Unicode MS" pitchFamily="34" charset="-122"/>
              </a:rPr>
              <a:t>Differentiating the formula of focus length we have: </a:t>
            </a:r>
          </a:p>
        </p:txBody>
      </p:sp>
      <p:sp>
        <p:nvSpPr>
          <p:cNvPr id="39942" name="Rectangle 9"/>
          <p:cNvSpPr>
            <a:spLocks noChangeArrowheads="1"/>
          </p:cNvSpPr>
          <p:nvPr/>
        </p:nvSpPr>
        <p:spPr bwMode="auto">
          <a:xfrm>
            <a:off x="1703388" y="3135844"/>
            <a:ext cx="83883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Times New Roman" panose="02020603050405020304" pitchFamily="18" charset="0"/>
                <a:ea typeface="Arial Unicode MS" pitchFamily="34" charset="-122"/>
              </a:rPr>
              <a:t>Differentiating the formula of </a:t>
            </a:r>
            <a:r>
              <a:rPr lang="en-US" altLang="zh-CN" sz="2800" b="1" i="1">
                <a:latin typeface="Times New Roman" panose="02020603050405020304" pitchFamily="18" charset="0"/>
                <a:ea typeface="Arial Unicode MS" pitchFamily="34" charset="-122"/>
              </a:rPr>
              <a:t>F</a:t>
            </a:r>
            <a:r>
              <a:rPr lang="en-US" altLang="zh-CN" sz="2800" b="1">
                <a:latin typeface="Times New Roman" panose="02020603050405020304" pitchFamily="18" charset="0"/>
                <a:ea typeface="Arial Unicode MS" pitchFamily="34" charset="-122"/>
              </a:rPr>
              <a:t>, we get:</a:t>
            </a:r>
          </a:p>
        </p:txBody>
      </p:sp>
      <p:graphicFrame>
        <p:nvGraphicFramePr>
          <p:cNvPr id="39943" name="对象 29"/>
          <p:cNvGraphicFramePr>
            <a:graphicFrameLocks noGrp="1" noChangeAspect="1"/>
          </p:cNvGraphicFramePr>
          <p:nvPr>
            <p:extLst>
              <p:ext uri="{D42A27DB-BD31-4B8C-83A1-F6EECF244321}">
                <p14:modId xmlns:p14="http://schemas.microsoft.com/office/powerpoint/2010/main" val="4229432454"/>
              </p:ext>
            </p:extLst>
          </p:nvPr>
        </p:nvGraphicFramePr>
        <p:xfrm>
          <a:off x="2689225" y="3802594"/>
          <a:ext cx="7442200" cy="2832100"/>
        </p:xfrm>
        <a:graphic>
          <a:graphicData uri="http://schemas.openxmlformats.org/presentationml/2006/ole">
            <mc:AlternateContent xmlns:mc="http://schemas.openxmlformats.org/markup-compatibility/2006">
              <mc:Choice xmlns:v="urn:schemas-microsoft-com:vml" Requires="v">
                <p:oleObj name="Equation" r:id="rId5" imgW="3504960" imgH="1333440" progId="Equation.DSMT4">
                  <p:embed/>
                </p:oleObj>
              </mc:Choice>
              <mc:Fallback>
                <p:oleObj name="Equation" r:id="rId5" imgW="3504960" imgH="1333440" progId="Equation.DSMT4">
                  <p:embed/>
                  <p:pic>
                    <p:nvPicPr>
                      <p:cNvPr id="39943" name="对象 29"/>
                      <p:cNvPicPr>
                        <a:picLocks noGrp="1" noChangeAspect="1" noChangeArrowheads="1"/>
                      </p:cNvPicPr>
                      <p:nvPr/>
                    </p:nvPicPr>
                    <p:blipFill>
                      <a:blip r:embed="rId6"/>
                      <a:srcRect/>
                      <a:stretch>
                        <a:fillRect/>
                      </a:stretch>
                    </p:blipFill>
                    <p:spPr bwMode="auto">
                      <a:xfrm>
                        <a:off x="2689225" y="3802594"/>
                        <a:ext cx="74422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spTree>
    <p:extLst>
      <p:ext uri="{BB962C8B-B14F-4D97-AF65-F5344CB8AC3E}">
        <p14:creationId xmlns:p14="http://schemas.microsoft.com/office/powerpoint/2010/main" val="298321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3" name="Object 4"/>
          <p:cNvGraphicFramePr>
            <a:graphicFrameLocks noGrp="1" noChangeAspect="1"/>
          </p:cNvGraphicFramePr>
          <p:nvPr>
            <p:ph sz="quarter" idx="2"/>
            <p:extLst>
              <p:ext uri="{D42A27DB-BD31-4B8C-83A1-F6EECF244321}">
                <p14:modId xmlns:p14="http://schemas.microsoft.com/office/powerpoint/2010/main" val="2513848998"/>
              </p:ext>
            </p:extLst>
          </p:nvPr>
        </p:nvGraphicFramePr>
        <p:xfrm>
          <a:off x="3494088" y="2319339"/>
          <a:ext cx="4602162" cy="1009650"/>
        </p:xfrm>
        <a:graphic>
          <a:graphicData uri="http://schemas.openxmlformats.org/presentationml/2006/ole">
            <mc:AlternateContent xmlns:mc="http://schemas.openxmlformats.org/markup-compatibility/2006">
              <mc:Choice xmlns:v="urn:schemas-microsoft-com:vml" Requires="v">
                <p:oleObj name="Equation" r:id="rId3" imgW="1968480" imgH="431640" progId="Equation.DSMT4">
                  <p:embed/>
                </p:oleObj>
              </mc:Choice>
              <mc:Fallback>
                <p:oleObj name="Equation" r:id="rId3" imgW="1968480" imgH="431640" progId="Equation.DSMT4">
                  <p:embed/>
                  <p:pic>
                    <p:nvPicPr>
                      <p:cNvPr id="40963" name="Object 4"/>
                      <p:cNvPicPr>
                        <a:picLocks noGrp="1" noChangeAspect="1" noChangeArrowheads="1"/>
                      </p:cNvPicPr>
                      <p:nvPr/>
                    </p:nvPicPr>
                    <p:blipFill>
                      <a:blip r:embed="rId4"/>
                      <a:srcRect/>
                      <a:stretch>
                        <a:fillRect/>
                      </a:stretch>
                    </p:blipFill>
                    <p:spPr bwMode="auto">
                      <a:xfrm>
                        <a:off x="3494088" y="2319339"/>
                        <a:ext cx="4602162"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0965" name="Rectangle 8"/>
          <p:cNvSpPr>
            <a:spLocks noChangeArrowheads="1"/>
          </p:cNvSpPr>
          <p:nvPr/>
        </p:nvSpPr>
        <p:spPr bwMode="auto">
          <a:xfrm>
            <a:off x="1857375" y="1292226"/>
            <a:ext cx="838835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latin typeface="Times New Roman" panose="02020603050405020304" pitchFamily="18" charset="0"/>
                <a:ea typeface="Arial Unicode MS" pitchFamily="34" charset="-122"/>
              </a:rPr>
              <a:t>For achromatic case, </a:t>
            </a:r>
            <a:r>
              <a:rPr lang="en-US" altLang="zh-CN" sz="2800" b="1">
                <a:latin typeface="Times New Roman" panose="02020603050405020304" pitchFamily="18" charset="0"/>
                <a:ea typeface="Arial Unicode MS" pitchFamily="34" charset="-122"/>
                <a:sym typeface="Symbol" panose="05050102010706020507" pitchFamily="18" charset="2"/>
              </a:rPr>
              <a:t>F=0, i.e. blue and red light have the same focal length. So we have, </a:t>
            </a:r>
            <a:endParaRPr lang="en-US" altLang="zh-CN" sz="2800" b="1">
              <a:latin typeface="Times New Roman" panose="02020603050405020304" pitchFamily="18" charset="0"/>
              <a:ea typeface="Arial Unicode MS" pitchFamily="34" charset="-122"/>
            </a:endParaRPr>
          </a:p>
        </p:txBody>
      </p:sp>
      <p:graphicFrame>
        <p:nvGraphicFramePr>
          <p:cNvPr id="40966" name="Object 11"/>
          <p:cNvGraphicFramePr>
            <a:graphicFrameLocks noGrp="1" noChangeAspect="1"/>
          </p:cNvGraphicFramePr>
          <p:nvPr>
            <p:ph sz="quarter" idx="3"/>
            <p:extLst>
              <p:ext uri="{D42A27DB-BD31-4B8C-83A1-F6EECF244321}">
                <p14:modId xmlns:p14="http://schemas.microsoft.com/office/powerpoint/2010/main" val="166391758"/>
              </p:ext>
            </p:extLst>
          </p:nvPr>
        </p:nvGraphicFramePr>
        <p:xfrm>
          <a:off x="3949700" y="5127626"/>
          <a:ext cx="2035175" cy="955675"/>
        </p:xfrm>
        <a:graphic>
          <a:graphicData uri="http://schemas.openxmlformats.org/presentationml/2006/ole">
            <mc:AlternateContent xmlns:mc="http://schemas.openxmlformats.org/markup-compatibility/2006">
              <mc:Choice xmlns:v="urn:schemas-microsoft-com:vml" Requires="v">
                <p:oleObj name="Equation" r:id="rId5" imgW="838080" imgH="393480" progId="Equation.DSMT4">
                  <p:embed/>
                </p:oleObj>
              </mc:Choice>
              <mc:Fallback>
                <p:oleObj name="Equation" r:id="rId5" imgW="838080" imgH="393480" progId="Equation.DSMT4">
                  <p:embed/>
                  <p:pic>
                    <p:nvPicPr>
                      <p:cNvPr id="40966" name="Object 11"/>
                      <p:cNvPicPr>
                        <a:picLocks noGrp="1" noChangeAspect="1" noChangeArrowheads="1"/>
                      </p:cNvPicPr>
                      <p:nvPr/>
                    </p:nvPicPr>
                    <p:blipFill>
                      <a:blip r:embed="rId6"/>
                      <a:srcRect/>
                      <a:stretch>
                        <a:fillRect/>
                      </a:stretch>
                    </p:blipFill>
                    <p:spPr bwMode="auto">
                      <a:xfrm>
                        <a:off x="3949700" y="5127626"/>
                        <a:ext cx="2035175" cy="9556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lgn="ctr">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7" name="Rectangle 8"/>
          <p:cNvSpPr>
            <a:spLocks noChangeArrowheads="1"/>
          </p:cNvSpPr>
          <p:nvPr/>
        </p:nvSpPr>
        <p:spPr bwMode="auto">
          <a:xfrm>
            <a:off x="1847850" y="3741740"/>
            <a:ext cx="83883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latin typeface="Times New Roman" panose="02020603050405020304" pitchFamily="18" charset="0"/>
                <a:ea typeface="Arial Unicode MS" pitchFamily="34" charset="-122"/>
              </a:rPr>
              <a:t>or:</a:t>
            </a:r>
            <a:r>
              <a:rPr lang="en-US" altLang="zh-CN" sz="2800" b="1">
                <a:latin typeface="Times New Roman" panose="02020603050405020304" pitchFamily="18" charset="0"/>
                <a:ea typeface="Arial Unicode MS" pitchFamily="34" charset="-122"/>
                <a:sym typeface="Symbol" panose="05050102010706020507" pitchFamily="18" charset="2"/>
              </a:rPr>
              <a:t> </a:t>
            </a:r>
            <a:endParaRPr lang="en-US" altLang="zh-CN" sz="2800" b="1">
              <a:latin typeface="Times New Roman" panose="02020603050405020304" pitchFamily="18" charset="0"/>
              <a:ea typeface="Arial Unicode MS" pitchFamily="34" charset="-122"/>
            </a:endParaRPr>
          </a:p>
        </p:txBody>
      </p:sp>
      <p:graphicFrame>
        <p:nvGraphicFramePr>
          <p:cNvPr id="40968" name="对象 2"/>
          <p:cNvGraphicFramePr>
            <a:graphicFrameLocks noGrp="1" noChangeAspect="1"/>
          </p:cNvGraphicFramePr>
          <p:nvPr>
            <p:extLst>
              <p:ext uri="{D42A27DB-BD31-4B8C-83A1-F6EECF244321}">
                <p14:modId xmlns:p14="http://schemas.microsoft.com/office/powerpoint/2010/main" val="2677781878"/>
              </p:ext>
            </p:extLst>
          </p:nvPr>
        </p:nvGraphicFramePr>
        <p:xfrm>
          <a:off x="3589338" y="3543301"/>
          <a:ext cx="2465387" cy="1009650"/>
        </p:xfrm>
        <a:graphic>
          <a:graphicData uri="http://schemas.openxmlformats.org/presentationml/2006/ole">
            <mc:AlternateContent xmlns:mc="http://schemas.openxmlformats.org/markup-compatibility/2006">
              <mc:Choice xmlns:v="urn:schemas-microsoft-com:vml" Requires="v">
                <p:oleObj name="Equation" r:id="rId7" imgW="1054080" imgH="431640" progId="Equation.DSMT4">
                  <p:embed/>
                </p:oleObj>
              </mc:Choice>
              <mc:Fallback>
                <p:oleObj name="Equation" r:id="rId7" imgW="1054080" imgH="431640" progId="Equation.DSMT4">
                  <p:embed/>
                  <p:pic>
                    <p:nvPicPr>
                      <p:cNvPr id="40968" name="对象 2"/>
                      <p:cNvPicPr>
                        <a:picLocks noGrp="1" noChangeAspect="1" noChangeArrowheads="1"/>
                      </p:cNvPicPr>
                      <p:nvPr/>
                    </p:nvPicPr>
                    <p:blipFill>
                      <a:blip r:embed="rId8"/>
                      <a:srcRect/>
                      <a:stretch>
                        <a:fillRect/>
                      </a:stretch>
                    </p:blipFill>
                    <p:spPr bwMode="auto">
                      <a:xfrm>
                        <a:off x="3589338" y="3543301"/>
                        <a:ext cx="2465387"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9" name="Rectangle 8"/>
          <p:cNvSpPr>
            <a:spLocks noChangeArrowheads="1"/>
          </p:cNvSpPr>
          <p:nvPr/>
        </p:nvSpPr>
        <p:spPr bwMode="auto">
          <a:xfrm>
            <a:off x="1847851" y="4551365"/>
            <a:ext cx="8640763"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latin typeface="Times New Roman" panose="02020603050405020304" pitchFamily="18" charset="0"/>
                <a:ea typeface="Arial Unicode MS" pitchFamily="34" charset="-122"/>
                <a:sym typeface="Symbol" panose="05050102010706020507" pitchFamily="18" charset="2"/>
              </a:rPr>
              <a:t>If the two lenses are made of the same material, V</a:t>
            </a:r>
            <a:r>
              <a:rPr lang="en-US" altLang="zh-CN" sz="2800" b="1" baseline="-25000">
                <a:latin typeface="Times New Roman" panose="02020603050405020304" pitchFamily="18" charset="0"/>
                <a:ea typeface="Arial Unicode MS" pitchFamily="34" charset="-122"/>
                <a:sym typeface="Symbol" panose="05050102010706020507" pitchFamily="18" charset="2"/>
              </a:rPr>
              <a:t>1</a:t>
            </a:r>
            <a:r>
              <a:rPr lang="en-US" altLang="zh-CN" sz="2800" b="1">
                <a:latin typeface="Times New Roman" panose="02020603050405020304" pitchFamily="18" charset="0"/>
                <a:ea typeface="Arial Unicode MS" pitchFamily="34" charset="-122"/>
                <a:sym typeface="Symbol" panose="05050102010706020507" pitchFamily="18" charset="2"/>
              </a:rPr>
              <a:t>=V</a:t>
            </a:r>
            <a:r>
              <a:rPr lang="en-US" altLang="zh-CN" sz="2800" b="1" baseline="-25000">
                <a:latin typeface="Times New Roman" panose="02020603050405020304" pitchFamily="18" charset="0"/>
                <a:ea typeface="Arial Unicode MS" pitchFamily="34" charset="-122"/>
                <a:sym typeface="Symbol" panose="05050102010706020507" pitchFamily="18" charset="2"/>
              </a:rPr>
              <a:t>2</a:t>
            </a:r>
            <a:endParaRPr lang="en-US" altLang="zh-CN" sz="2800" b="1" baseline="-25000">
              <a:latin typeface="Times New Roman" panose="02020603050405020304" pitchFamily="18" charset="0"/>
              <a:ea typeface="Arial Unicode MS" pitchFamily="34" charset="-122"/>
            </a:endParaRPr>
          </a:p>
        </p:txBody>
      </p:sp>
      <p:sp>
        <p:nvSpPr>
          <p:cNvPr id="40970" name="Rectangle 8"/>
          <p:cNvSpPr>
            <a:spLocks noChangeArrowheads="1"/>
          </p:cNvSpPr>
          <p:nvPr/>
        </p:nvSpPr>
        <p:spPr bwMode="auto">
          <a:xfrm>
            <a:off x="1847851" y="6045201"/>
            <a:ext cx="8640763"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latin typeface="Times New Roman" panose="02020603050405020304" pitchFamily="18" charset="0"/>
                <a:ea typeface="Arial Unicode MS" pitchFamily="34" charset="-122"/>
                <a:sym typeface="Symbol" panose="05050102010706020507" pitchFamily="18" charset="2"/>
              </a:rPr>
              <a:t>It is the case for Huygens’ eye-piece.</a:t>
            </a:r>
            <a:endParaRPr lang="en-US" altLang="zh-CN" sz="2800" b="1" baseline="-25000">
              <a:latin typeface="Times New Roman" panose="02020603050405020304" pitchFamily="18" charset="0"/>
              <a:ea typeface="Arial Unicode MS" pitchFamily="34" charset="-122"/>
            </a:endParaRPr>
          </a:p>
        </p:txBody>
      </p:sp>
      <p:sp>
        <p:nvSpPr>
          <p:cNvPr id="13"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 name="图片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Achromatic Doublets</a:t>
            </a:r>
          </a:p>
        </p:txBody>
      </p:sp>
    </p:spTree>
    <p:extLst>
      <p:ext uri="{BB962C8B-B14F-4D97-AF65-F5344CB8AC3E}">
        <p14:creationId xmlns:p14="http://schemas.microsoft.com/office/powerpoint/2010/main" val="4161008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9" name="Rectangle 3"/>
          <p:cNvSpPr>
            <a:spLocks noGrp="1" noChangeArrowheads="1"/>
          </p:cNvSpPr>
          <p:nvPr>
            <p:ph type="body" idx="1"/>
          </p:nvPr>
        </p:nvSpPr>
        <p:spPr>
          <a:xfrm>
            <a:off x="1981200" y="1447800"/>
            <a:ext cx="8305800" cy="4953000"/>
          </a:xfrm>
        </p:spPr>
        <p:txBody>
          <a:bodyPr/>
          <a:lstStyle/>
          <a:p>
            <a:pPr marL="0" indent="0" algn="just">
              <a:lnSpc>
                <a:spcPct val="120000"/>
              </a:lnSpc>
              <a:spcBef>
                <a:spcPct val="0"/>
              </a:spcBef>
              <a:defRPr/>
            </a:pPr>
            <a:r>
              <a:rPr lang="en-US" altLang="zh-CN" b="1" dirty="0">
                <a:solidFill>
                  <a:srgbClr val="FF0000"/>
                </a:solidFill>
                <a:latin typeface="Arial" panose="020B0604020202020204" pitchFamily="34" charset="0"/>
                <a:cs typeface="Arial" panose="020B0604020202020204" pitchFamily="34" charset="0"/>
              </a:rPr>
              <a:t> </a:t>
            </a:r>
            <a:r>
              <a:rPr lang="en-US" altLang="zh-CN"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monochromatic aberrations</a:t>
            </a:r>
          </a:p>
          <a:p>
            <a:pPr marL="0" indent="0" algn="just">
              <a:lnSpc>
                <a:spcPct val="120000"/>
              </a:lnSpc>
              <a:spcBef>
                <a:spcPct val="0"/>
              </a:spcBef>
              <a:buNone/>
              <a:defRPr/>
            </a:pPr>
            <a:r>
              <a:rPr lang="en-US" altLang="zh-CN" b="1" dirty="0">
                <a:latin typeface="Arial" panose="020B0604020202020204" pitchFamily="34" charset="0"/>
                <a:cs typeface="Arial" panose="020B0604020202020204" pitchFamily="34" charset="0"/>
              </a:rPr>
              <a:t>    Monochromatic aberrations occur even with highly monochromatic light. </a:t>
            </a:r>
          </a:p>
        </p:txBody>
      </p:sp>
      <p:sp>
        <p:nvSpPr>
          <p:cNvPr id="475144" name="Rectangle 8"/>
          <p:cNvSpPr>
            <a:spLocks noGrp="1" noChangeArrowheads="1"/>
          </p:cNvSpPr>
          <p:nvPr>
            <p:ph type="title"/>
          </p:nvPr>
        </p:nvSpPr>
        <p:spPr>
          <a:xfrm>
            <a:off x="1981199" y="117476"/>
            <a:ext cx="7806267" cy="1139825"/>
          </a:xfrm>
        </p:spPr>
        <p:txBody>
          <a:bodyPr>
            <a:noAutofit/>
          </a:bodyPr>
          <a:lstStyle/>
          <a:p>
            <a:pPr>
              <a:defRPr/>
            </a:pPr>
            <a:r>
              <a:rPr lang="en-US" altLang="zh-CN" b="1" dirty="0">
                <a:solidFill>
                  <a:schemeClr val="folHlink"/>
                </a:solidFill>
                <a:latin typeface="Arial" panose="020B0604020202020204" pitchFamily="34" charset="0"/>
                <a:cs typeface="Arial" panose="020B0604020202020204" pitchFamily="34" charset="0"/>
              </a:rPr>
              <a:t>Monochromatic Aberrations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Arial" panose="020B0604020202020204" pitchFamily="34" charset="0"/>
              <a:cs typeface="Arial" panose="020B0604020202020204" pitchFamily="34" charset="0"/>
            </a:endParaRPr>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01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981199" y="117476"/>
            <a:ext cx="8212667" cy="1139825"/>
          </a:xfrm>
        </p:spPr>
        <p:txBody>
          <a:bodyPr>
            <a:noAutofit/>
          </a:bodyPr>
          <a:lstStyle/>
          <a:p>
            <a:pPr>
              <a:defRPr/>
            </a:pPr>
            <a:r>
              <a:rPr lang="en-US" altLang="zh-CN" b="1" dirty="0">
                <a:solidFill>
                  <a:schemeClr val="folHlink"/>
                </a:solidFill>
                <a:latin typeface="Arial" panose="020B0604020202020204" pitchFamily="34" charset="0"/>
                <a:cs typeface="Arial" panose="020B0604020202020204" pitchFamily="34" charset="0"/>
              </a:rPr>
              <a:t>Monochromatic Aberrations</a:t>
            </a:r>
          </a:p>
        </p:txBody>
      </p:sp>
      <p:sp>
        <p:nvSpPr>
          <p:cNvPr id="477187" name="Rectangle 3"/>
          <p:cNvSpPr>
            <a:spLocks noGrp="1" noChangeArrowheads="1"/>
          </p:cNvSpPr>
          <p:nvPr>
            <p:ph type="body" idx="1"/>
          </p:nvPr>
        </p:nvSpPr>
        <p:spPr>
          <a:xfrm>
            <a:off x="1752600" y="1341438"/>
            <a:ext cx="8686800" cy="3124200"/>
          </a:xfrm>
        </p:spPr>
        <p:txBody>
          <a:bodyPr/>
          <a:lstStyle/>
          <a:p>
            <a:pPr marL="0" indent="0" algn="just">
              <a:lnSpc>
                <a:spcPct val="120000"/>
              </a:lnSpc>
              <a:spcBef>
                <a:spcPct val="0"/>
              </a:spcBef>
              <a:buNone/>
              <a:defRPr/>
            </a:pPr>
            <a:r>
              <a:rPr lang="en-US" altLang="zh-CN" b="1" dirty="0">
                <a:latin typeface="Arial" panose="020B0604020202020204" pitchFamily="34" charset="0"/>
                <a:cs typeface="Arial" panose="020B0604020202020204" pitchFamily="34" charset="0"/>
              </a:rPr>
              <a:t>    If rays from the periphery of a lens are considered in the imaging, the paraxial treatment, sin</a:t>
            </a:r>
            <a:r>
              <a:rPr lang="en-US" altLang="zh-CN" b="1" dirty="0">
                <a:latin typeface="Arial" panose="020B0604020202020204" pitchFamily="34" charset="0"/>
                <a:cs typeface="Arial" panose="020B0604020202020204" pitchFamily="34" charset="0"/>
                <a:sym typeface="Symbol" pitchFamily="18" charset="2"/>
              </a:rPr>
              <a:t></a:t>
            </a:r>
            <a:r>
              <a:rPr lang="en-US" altLang="zh-CN"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sym typeface="Symbol" pitchFamily="18" charset="2"/>
              </a:rPr>
              <a:t>, is not unsatisfied.</a:t>
            </a:r>
          </a:p>
        </p:txBody>
      </p:sp>
      <p:graphicFrame>
        <p:nvGraphicFramePr>
          <p:cNvPr id="43013" name="Object 7"/>
          <p:cNvGraphicFramePr>
            <a:graphicFrameLocks noChangeAspect="1"/>
          </p:cNvGraphicFramePr>
          <p:nvPr>
            <p:extLst>
              <p:ext uri="{D42A27DB-BD31-4B8C-83A1-F6EECF244321}">
                <p14:modId xmlns:p14="http://schemas.microsoft.com/office/powerpoint/2010/main" val="28076138"/>
              </p:ext>
            </p:extLst>
          </p:nvPr>
        </p:nvGraphicFramePr>
        <p:xfrm>
          <a:off x="2708275" y="3338513"/>
          <a:ext cx="7286625" cy="1406525"/>
        </p:xfrm>
        <a:graphic>
          <a:graphicData uri="http://schemas.openxmlformats.org/presentationml/2006/ole">
            <mc:AlternateContent xmlns:mc="http://schemas.openxmlformats.org/markup-compatibility/2006">
              <mc:Choice xmlns:v="urn:schemas-microsoft-com:vml" Requires="v">
                <p:oleObj name="Equation" r:id="rId3" imgW="1625400" imgH="419040" progId="Equation.DSMT4">
                  <p:embed/>
                </p:oleObj>
              </mc:Choice>
              <mc:Fallback>
                <p:oleObj name="Equation" r:id="rId3" imgW="1625400" imgH="419040" progId="Equation.DSMT4">
                  <p:embed/>
                  <p:pic>
                    <p:nvPicPr>
                      <p:cNvPr id="43013" name="Object 7"/>
                      <p:cNvPicPr>
                        <a:picLocks noChangeAspect="1" noChangeArrowheads="1"/>
                      </p:cNvPicPr>
                      <p:nvPr/>
                    </p:nvPicPr>
                    <p:blipFill>
                      <a:blip r:embed="rId4"/>
                      <a:srcRect/>
                      <a:stretch>
                        <a:fillRect/>
                      </a:stretch>
                    </p:blipFill>
                    <p:spPr bwMode="auto">
                      <a:xfrm>
                        <a:off x="2708275" y="3338513"/>
                        <a:ext cx="7286625"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7192" name="Rectangle 8"/>
          <p:cNvSpPr>
            <a:spLocks noChangeArrowheads="1"/>
          </p:cNvSpPr>
          <p:nvPr/>
        </p:nvSpPr>
        <p:spPr bwMode="auto">
          <a:xfrm>
            <a:off x="1828800" y="4941888"/>
            <a:ext cx="8686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0000"/>
              </a:lnSpc>
              <a:buClr>
                <a:schemeClr val="hlink"/>
              </a:buClr>
              <a:buSzPct val="75000"/>
              <a:buFont typeface="Wingdings" pitchFamily="2" charset="2"/>
              <a:buNone/>
              <a:defRPr/>
            </a:pPr>
            <a:r>
              <a:rPr lang="en-US" altLang="zh-CN" sz="3200" b="1" dirty="0">
                <a:latin typeface="Arial" panose="020B0604020202020204" pitchFamily="34" charset="0"/>
                <a:cs typeface="Arial" panose="020B0604020202020204" pitchFamily="34" charset="0"/>
                <a:sym typeface="Symbol" pitchFamily="18" charset="2"/>
              </a:rPr>
              <a:t>Retain the first two terms, we have an improved approximation, </a:t>
            </a:r>
            <a:r>
              <a:rPr lang="en-US" altLang="zh-CN" sz="3200" b="1" i="1" dirty="0">
                <a:solidFill>
                  <a:srgbClr val="FF0000"/>
                </a:solidFill>
                <a:latin typeface="Arial" panose="020B0604020202020204" pitchFamily="34" charset="0"/>
                <a:cs typeface="Arial" panose="020B0604020202020204" pitchFamily="34" charset="0"/>
                <a:sym typeface="Symbol" pitchFamily="18" charset="2"/>
              </a:rPr>
              <a:t>third-order theory</a:t>
            </a:r>
            <a:r>
              <a:rPr lang="en-US" altLang="zh-CN" sz="3200" b="1" dirty="0">
                <a:latin typeface="Arial" panose="020B0604020202020204" pitchFamily="34" charset="0"/>
                <a:cs typeface="Arial" panose="020B0604020202020204" pitchFamily="34" charset="0"/>
                <a:sym typeface="Symbol" pitchFamily="18" charset="2"/>
              </a:rPr>
              <a:t>.</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Arial" panose="020B0604020202020204" pitchFamily="34" charset="0"/>
              <a:cs typeface="Arial" panose="020B0604020202020204" pitchFamily="34" charset="0"/>
            </a:endParaRPr>
          </a:p>
        </p:txBody>
      </p:sp>
      <p:pic>
        <p:nvPicPr>
          <p:cNvPr id="10"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393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4" name="Rectangle 6"/>
          <p:cNvSpPr>
            <a:spLocks noChangeArrowheads="1"/>
          </p:cNvSpPr>
          <p:nvPr/>
        </p:nvSpPr>
        <p:spPr bwMode="auto">
          <a:xfrm>
            <a:off x="1524000" y="1412875"/>
            <a:ext cx="8940799"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5000"/>
              </a:lnSpc>
              <a:spcBef>
                <a:spcPct val="20000"/>
              </a:spcBef>
              <a:buClr>
                <a:schemeClr val="hlink"/>
              </a:buClr>
              <a:buSzPct val="75000"/>
              <a:buFont typeface="Wingdings" pitchFamily="2" charset="2"/>
              <a:buNone/>
              <a:defRPr/>
            </a:pPr>
            <a:endParaRPr lang="en-US" altLang="zh-CN" sz="3000" b="1" dirty="0">
              <a:latin typeface="Arial" charset="0"/>
              <a:sym typeface="Symbol" pitchFamily="18" charset="2"/>
            </a:endParaRPr>
          </a:p>
          <a:p>
            <a:pPr algn="just">
              <a:lnSpc>
                <a:spcPct val="125000"/>
              </a:lnSpc>
              <a:spcBef>
                <a:spcPct val="20000"/>
              </a:spcBef>
              <a:buClr>
                <a:schemeClr val="hlink"/>
              </a:buClr>
              <a:buSzPct val="75000"/>
              <a:buFont typeface="Wingdings" pitchFamily="2" charset="2"/>
              <a:buNone/>
              <a:defRPr/>
            </a:pPr>
            <a:r>
              <a:rPr lang="en-US" altLang="zh-CN" sz="3000" b="1" dirty="0">
                <a:latin typeface="Arial" charset="0"/>
                <a:sym typeface="Symbol" pitchFamily="18" charset="2"/>
              </a:rPr>
              <a:t>        In addition to the first two items, the series obviously contains many other terms, smaller but still to be reckoned with. Thus, there are certainly </a:t>
            </a:r>
            <a:r>
              <a:rPr lang="en-US" altLang="zh-CN" sz="3000" b="1" dirty="0">
                <a:solidFill>
                  <a:srgbClr val="FF3300"/>
                </a:solidFill>
                <a:latin typeface="Arial" charset="0"/>
                <a:sym typeface="Symbol" pitchFamily="18" charset="2"/>
              </a:rPr>
              <a:t>higher-order aberrations</a:t>
            </a:r>
            <a:r>
              <a:rPr lang="en-US" altLang="zh-CN" sz="3000" b="1" dirty="0">
                <a:latin typeface="Arial" charset="0"/>
                <a:sym typeface="Symbol" pitchFamily="18" charset="2"/>
              </a:rPr>
              <a:t>.</a:t>
            </a:r>
          </a:p>
        </p:txBody>
      </p:sp>
      <p:sp>
        <p:nvSpPr>
          <p:cNvPr id="549895" name="Rectangle 7"/>
          <p:cNvSpPr>
            <a:spLocks noChangeArrowheads="1"/>
          </p:cNvSpPr>
          <p:nvPr/>
        </p:nvSpPr>
        <p:spPr bwMode="auto">
          <a:xfrm>
            <a:off x="1862667" y="115889"/>
            <a:ext cx="7725833"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defRPr/>
            </a:pPr>
            <a:r>
              <a:rPr lang="en-US" altLang="zh-CN" sz="4400" b="1" dirty="0">
                <a:solidFill>
                  <a:schemeClr val="folHlink"/>
                </a:solidFill>
                <a:latin typeface="Arial" panose="020B0604020202020204" pitchFamily="34" charset="0"/>
                <a:ea typeface="+mj-ea"/>
                <a:cs typeface="Arial" panose="020B0604020202020204" pitchFamily="34" charset="0"/>
              </a:rPr>
              <a:t>Monochromatic Aberrations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511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1703388" y="117476"/>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Monochromatic Aberrations</a:t>
            </a:r>
          </a:p>
        </p:txBody>
      </p:sp>
      <p:sp>
        <p:nvSpPr>
          <p:cNvPr id="479235" name="Rectangle 3"/>
          <p:cNvSpPr>
            <a:spLocks noGrp="1" noChangeArrowheads="1"/>
          </p:cNvSpPr>
          <p:nvPr>
            <p:ph type="body" idx="1"/>
          </p:nvPr>
        </p:nvSpPr>
        <p:spPr>
          <a:xfrm>
            <a:off x="1981200" y="1412876"/>
            <a:ext cx="8362950" cy="5184775"/>
          </a:xfrm>
        </p:spPr>
        <p:txBody>
          <a:bodyPr/>
          <a:lstStyle/>
          <a:p>
            <a:pPr marL="0" indent="0" algn="just">
              <a:lnSpc>
                <a:spcPct val="120000"/>
              </a:lnSpc>
              <a:spcBef>
                <a:spcPct val="0"/>
              </a:spcBef>
              <a:buNone/>
              <a:defRPr/>
            </a:pPr>
            <a:r>
              <a:rPr lang="en-US" altLang="zh-CN" b="1" dirty="0"/>
              <a:t>Third order aberrations fall into two subgroups: </a:t>
            </a:r>
          </a:p>
          <a:p>
            <a:pPr marL="0" indent="0" algn="just">
              <a:lnSpc>
                <a:spcPct val="150000"/>
              </a:lnSpc>
              <a:spcBef>
                <a:spcPct val="0"/>
              </a:spcBef>
              <a:buFont typeface="Wingdings" panose="05000000000000000000" pitchFamily="2" charset="2"/>
              <a:buChar char="Ø"/>
              <a:defRPr/>
            </a:pPr>
            <a:r>
              <a:rPr lang="en-US" altLang="zh-CN" b="1" dirty="0">
                <a:solidFill>
                  <a:srgbClr val="FF0000"/>
                </a:solidFill>
                <a:effectLst>
                  <a:outerShdw blurRad="38100" dist="38100" dir="2700000" algn="tl">
                    <a:srgbClr val="FFFFFF"/>
                  </a:outerShdw>
                </a:effectLst>
              </a:rPr>
              <a:t>Spherical aberration(</a:t>
            </a:r>
            <a:r>
              <a:rPr lang="zh-CN" altLang="en-US" b="1" dirty="0">
                <a:solidFill>
                  <a:srgbClr val="FF0000"/>
                </a:solidFill>
                <a:effectLst>
                  <a:outerShdw blurRad="38100" dist="38100" dir="2700000" algn="tl">
                    <a:srgbClr val="FFFFFF"/>
                  </a:outerShdw>
                </a:effectLst>
              </a:rPr>
              <a:t>球差</a:t>
            </a:r>
            <a:r>
              <a:rPr lang="en-US" altLang="zh-CN" b="1" dirty="0">
                <a:solidFill>
                  <a:srgbClr val="FF0000"/>
                </a:solidFill>
                <a:effectLst>
                  <a:outerShdw blurRad="38100" dist="38100" dir="2700000" algn="tl">
                    <a:srgbClr val="FFFFFF"/>
                  </a:outerShdw>
                </a:effectLst>
              </a:rPr>
              <a:t>), coma(</a:t>
            </a:r>
            <a:r>
              <a:rPr lang="zh-CN" altLang="en-US" b="1" dirty="0">
                <a:solidFill>
                  <a:srgbClr val="FF0000"/>
                </a:solidFill>
                <a:effectLst>
                  <a:outerShdw blurRad="38100" dist="38100" dir="2700000" algn="tl">
                    <a:srgbClr val="FFFFFF"/>
                  </a:outerShdw>
                </a:effectLst>
              </a:rPr>
              <a:t>彗差</a:t>
            </a:r>
            <a:r>
              <a:rPr lang="en-US" altLang="zh-CN" b="1" dirty="0">
                <a:solidFill>
                  <a:srgbClr val="FF0000"/>
                </a:solidFill>
                <a:effectLst>
                  <a:outerShdw blurRad="38100" dist="38100" dir="2700000" algn="tl">
                    <a:srgbClr val="FFFFFF"/>
                  </a:outerShdw>
                </a:effectLst>
              </a:rPr>
              <a:t>), astigmatism(</a:t>
            </a:r>
            <a:r>
              <a:rPr lang="zh-CN" altLang="en-US" b="1" dirty="0">
                <a:solidFill>
                  <a:srgbClr val="FF0000"/>
                </a:solidFill>
                <a:effectLst>
                  <a:outerShdw blurRad="38100" dist="38100" dir="2700000" algn="tl">
                    <a:srgbClr val="FFFFFF"/>
                  </a:outerShdw>
                </a:effectLst>
              </a:rPr>
              <a:t>像散</a:t>
            </a:r>
            <a:r>
              <a:rPr lang="en-US" altLang="zh-CN" b="1" dirty="0">
                <a:solidFill>
                  <a:srgbClr val="FF0000"/>
                </a:solidFill>
                <a:effectLst>
                  <a:outerShdw blurRad="38100" dist="38100" dir="2700000" algn="tl">
                    <a:srgbClr val="FFFFFF"/>
                  </a:outerShdw>
                </a:effectLst>
              </a:rPr>
              <a:t>)</a:t>
            </a:r>
            <a:r>
              <a:rPr lang="en-US" altLang="zh-CN" b="1" dirty="0">
                <a:solidFill>
                  <a:srgbClr val="FF0000"/>
                </a:solidFill>
              </a:rPr>
              <a:t> </a:t>
            </a:r>
            <a:r>
              <a:rPr lang="en-US" altLang="zh-CN" b="1" dirty="0"/>
              <a:t>and so on. They make the image unclear.</a:t>
            </a:r>
          </a:p>
          <a:p>
            <a:pPr marL="0" indent="0" algn="just">
              <a:lnSpc>
                <a:spcPct val="150000"/>
              </a:lnSpc>
              <a:spcBef>
                <a:spcPct val="0"/>
              </a:spcBef>
              <a:buFont typeface="Wingdings" panose="05000000000000000000" pitchFamily="2" charset="2"/>
              <a:buChar char="Ø"/>
              <a:defRPr/>
            </a:pPr>
            <a:r>
              <a:rPr lang="en-US" altLang="zh-CN" b="1" dirty="0">
                <a:solidFill>
                  <a:srgbClr val="FF0000"/>
                </a:solidFill>
              </a:rPr>
              <a:t> </a:t>
            </a:r>
            <a:r>
              <a:rPr lang="en-US" altLang="zh-CN" b="1" dirty="0">
                <a:solidFill>
                  <a:srgbClr val="FF0000"/>
                </a:solidFill>
                <a:effectLst>
                  <a:outerShdw blurRad="38100" dist="38100" dir="2700000" algn="tl">
                    <a:srgbClr val="FFFFFF"/>
                  </a:outerShdw>
                </a:effectLst>
              </a:rPr>
              <a:t>Field curvature(</a:t>
            </a:r>
            <a:r>
              <a:rPr lang="zh-CN" altLang="en-US" b="1" dirty="0">
                <a:solidFill>
                  <a:srgbClr val="FF0000"/>
                </a:solidFill>
                <a:effectLst>
                  <a:outerShdw blurRad="38100" dist="38100" dir="2700000" algn="tl">
                    <a:srgbClr val="FFFFFF"/>
                  </a:outerShdw>
                </a:effectLst>
              </a:rPr>
              <a:t>像面弯曲</a:t>
            </a:r>
            <a:r>
              <a:rPr lang="en-US" altLang="zh-CN" b="1" dirty="0">
                <a:solidFill>
                  <a:srgbClr val="FF0000"/>
                </a:solidFill>
                <a:effectLst>
                  <a:outerShdw blurRad="38100" dist="38100" dir="2700000" algn="tl">
                    <a:srgbClr val="FFFFFF"/>
                  </a:outerShdw>
                </a:effectLst>
              </a:rPr>
              <a:t>), distortion(</a:t>
            </a:r>
            <a:r>
              <a:rPr lang="zh-CN" altLang="en-US" b="1" dirty="0">
                <a:solidFill>
                  <a:srgbClr val="FF0000"/>
                </a:solidFill>
                <a:effectLst>
                  <a:outerShdw blurRad="38100" dist="38100" dir="2700000" algn="tl">
                    <a:srgbClr val="FFFFFF"/>
                  </a:outerShdw>
                </a:effectLst>
              </a:rPr>
              <a:t>畸变</a:t>
            </a:r>
            <a:r>
              <a:rPr lang="en-US" altLang="zh-CN" b="1" dirty="0">
                <a:solidFill>
                  <a:srgbClr val="FF0000"/>
                </a:solidFill>
                <a:effectLst>
                  <a:outerShdw blurRad="38100" dist="38100" dir="2700000" algn="tl">
                    <a:srgbClr val="FFFFFF"/>
                  </a:outerShdw>
                </a:effectLst>
              </a:rPr>
              <a:t>)</a:t>
            </a:r>
            <a:r>
              <a:rPr lang="en-US" altLang="zh-CN" b="1" dirty="0">
                <a:solidFill>
                  <a:srgbClr val="FF0000"/>
                </a:solidFill>
              </a:rPr>
              <a:t> </a:t>
            </a:r>
            <a:r>
              <a:rPr lang="en-US" altLang="zh-CN" b="1" dirty="0"/>
              <a:t>and so on. They deform the image.</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935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83331" name="Rectangle 3"/>
          <p:cNvSpPr>
            <a:spLocks noGrp="1" noChangeArrowheads="1"/>
          </p:cNvSpPr>
          <p:nvPr>
            <p:ph type="body" idx="1"/>
          </p:nvPr>
        </p:nvSpPr>
        <p:spPr>
          <a:xfrm>
            <a:off x="2041525" y="1447800"/>
            <a:ext cx="8447088" cy="2413000"/>
          </a:xfrm>
        </p:spPr>
        <p:txBody>
          <a:bodyPr/>
          <a:lstStyle/>
          <a:p>
            <a:pPr marL="0" indent="0" algn="just">
              <a:lnSpc>
                <a:spcPct val="150000"/>
              </a:lnSpc>
              <a:buNone/>
              <a:defRPr/>
            </a:pPr>
            <a:r>
              <a:rPr lang="en-US" altLang="zh-CN" b="1" dirty="0"/>
              <a:t>        For the paraxial region, conjugate points for a refracting spherical interface are decided by:</a:t>
            </a:r>
            <a:endParaRPr lang="en-US" altLang="zh-CN" b="1" dirty="0">
              <a:sym typeface="Symbol" pitchFamily="18" charset="2"/>
            </a:endParaRPr>
          </a:p>
        </p:txBody>
      </p:sp>
      <p:graphicFrame>
        <p:nvGraphicFramePr>
          <p:cNvPr id="46085" name="Object 7"/>
          <p:cNvGraphicFramePr>
            <a:graphicFrameLocks noChangeAspect="1"/>
          </p:cNvGraphicFramePr>
          <p:nvPr>
            <p:extLst>
              <p:ext uri="{D42A27DB-BD31-4B8C-83A1-F6EECF244321}">
                <p14:modId xmlns:p14="http://schemas.microsoft.com/office/powerpoint/2010/main" val="657902226"/>
              </p:ext>
            </p:extLst>
          </p:nvPr>
        </p:nvGraphicFramePr>
        <p:xfrm>
          <a:off x="3266281" y="3393280"/>
          <a:ext cx="5997575" cy="1766887"/>
        </p:xfrm>
        <a:graphic>
          <a:graphicData uri="http://schemas.openxmlformats.org/presentationml/2006/ole">
            <mc:AlternateContent xmlns:mc="http://schemas.openxmlformats.org/markup-compatibility/2006">
              <mc:Choice xmlns:v="urn:schemas-microsoft-com:vml" Requires="v">
                <p:oleObj name="Equation" r:id="rId3" imgW="1066680" imgH="431640" progId="Equation.DSMT4">
                  <p:embed/>
                </p:oleObj>
              </mc:Choice>
              <mc:Fallback>
                <p:oleObj name="Equation" r:id="rId3" imgW="1066680" imgH="431640" progId="Equation.DSMT4">
                  <p:embed/>
                  <p:pic>
                    <p:nvPicPr>
                      <p:cNvPr id="46085" name="Object 7"/>
                      <p:cNvPicPr>
                        <a:picLocks noChangeAspect="1" noChangeArrowheads="1"/>
                      </p:cNvPicPr>
                      <p:nvPr/>
                    </p:nvPicPr>
                    <p:blipFill>
                      <a:blip r:embed="rId4"/>
                      <a:srcRect/>
                      <a:stretch>
                        <a:fillRect/>
                      </a:stretch>
                    </p:blipFill>
                    <p:spPr bwMode="auto">
                      <a:xfrm>
                        <a:off x="3266281" y="3393280"/>
                        <a:ext cx="5997575" cy="176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503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85382" name="Rectangle 6"/>
          <p:cNvSpPr>
            <a:spLocks noChangeArrowheads="1"/>
          </p:cNvSpPr>
          <p:nvPr/>
        </p:nvSpPr>
        <p:spPr bwMode="auto">
          <a:xfrm>
            <a:off x="1811337" y="1109663"/>
            <a:ext cx="85693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50000"/>
              </a:lnSpc>
              <a:buClr>
                <a:schemeClr val="hlink"/>
              </a:buClr>
              <a:buSzPct val="75000"/>
              <a:buFont typeface="Wingdings" pitchFamily="2" charset="2"/>
              <a:buNone/>
              <a:defRPr/>
            </a:pPr>
            <a:r>
              <a:rPr lang="en-US" altLang="zh-CN" sz="3200" b="1" dirty="0">
                <a:latin typeface="Arial" charset="0"/>
                <a:sym typeface="Symbol" pitchFamily="18" charset="2"/>
              </a:rPr>
              <a:t>If we take the third-order term into our account, we get the third-order expression:</a:t>
            </a:r>
          </a:p>
        </p:txBody>
      </p:sp>
      <p:graphicFrame>
        <p:nvGraphicFramePr>
          <p:cNvPr id="47109" name="Object 7"/>
          <p:cNvGraphicFramePr>
            <a:graphicFrameLocks noChangeAspect="1"/>
          </p:cNvGraphicFramePr>
          <p:nvPr>
            <p:extLst>
              <p:ext uri="{D42A27DB-BD31-4B8C-83A1-F6EECF244321}">
                <p14:modId xmlns:p14="http://schemas.microsoft.com/office/powerpoint/2010/main" val="1100066810"/>
              </p:ext>
            </p:extLst>
          </p:nvPr>
        </p:nvGraphicFramePr>
        <p:xfrm>
          <a:off x="2538413" y="2767013"/>
          <a:ext cx="6834187" cy="3421063"/>
        </p:xfrm>
        <a:graphic>
          <a:graphicData uri="http://schemas.openxmlformats.org/presentationml/2006/ole">
            <mc:AlternateContent xmlns:mc="http://schemas.openxmlformats.org/markup-compatibility/2006">
              <mc:Choice xmlns:v="urn:schemas-microsoft-com:vml" Requires="v">
                <p:oleObj name="Equation" r:id="rId3" imgW="1815840" imgH="1333440" progId="Equation.DSMT4">
                  <p:embed/>
                </p:oleObj>
              </mc:Choice>
              <mc:Fallback>
                <p:oleObj name="Equation" r:id="rId3" imgW="1815840" imgH="1333440" progId="Equation.DSMT4">
                  <p:embed/>
                  <p:pic>
                    <p:nvPicPr>
                      <p:cNvPr id="47109" name="Object 7"/>
                      <p:cNvPicPr>
                        <a:picLocks noChangeAspect="1" noChangeArrowheads="1"/>
                      </p:cNvPicPr>
                      <p:nvPr/>
                    </p:nvPicPr>
                    <p:blipFill>
                      <a:blip r:embed="rId4"/>
                      <a:srcRect/>
                      <a:stretch>
                        <a:fillRect/>
                      </a:stretch>
                    </p:blipFill>
                    <p:spPr bwMode="auto">
                      <a:xfrm>
                        <a:off x="2538413" y="2767013"/>
                        <a:ext cx="6834187" cy="342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192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pic>
        <p:nvPicPr>
          <p:cNvPr id="48132" name="Picture 6" descr="6-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1447801"/>
            <a:ext cx="60198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431" name="Text Box 7"/>
          <p:cNvSpPr txBox="1">
            <a:spLocks noChangeArrowheads="1"/>
          </p:cNvSpPr>
          <p:nvPr/>
        </p:nvSpPr>
        <p:spPr bwMode="auto">
          <a:xfrm>
            <a:off x="1676400" y="5530850"/>
            <a:ext cx="891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b="1" dirty="0">
                <a:latin typeface="Arial" charset="0"/>
                <a:sym typeface="Symbol" pitchFamily="18" charset="2"/>
              </a:rPr>
              <a:t>    The additional term varies approximately as h</a:t>
            </a:r>
            <a:r>
              <a:rPr lang="en-US" altLang="zh-CN" sz="2800" b="1" baseline="30000" dirty="0">
                <a:latin typeface="Arial" charset="0"/>
                <a:sym typeface="Symbol" pitchFamily="18" charset="2"/>
              </a:rPr>
              <a:t>2</a:t>
            </a:r>
            <a:r>
              <a:rPr lang="en-US" altLang="zh-CN" sz="2800" b="1" dirty="0">
                <a:latin typeface="Arial" charset="0"/>
                <a:sym typeface="Symbol" pitchFamily="18" charset="2"/>
              </a:rPr>
              <a:t> and is clearly the deviation from first order theory.</a:t>
            </a:r>
          </a:p>
        </p:txBody>
      </p:sp>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979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89478" name="Rectangle 6"/>
          <p:cNvSpPr>
            <a:spLocks noChangeArrowheads="1"/>
          </p:cNvSpPr>
          <p:nvPr/>
        </p:nvSpPr>
        <p:spPr bwMode="auto">
          <a:xfrm>
            <a:off x="1828800" y="1484314"/>
            <a:ext cx="8610600"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4000"/>
              </a:lnSpc>
              <a:buClr>
                <a:schemeClr val="hlink"/>
              </a:buClr>
              <a:buSzPct val="75000"/>
              <a:buFont typeface="Wingdings" pitchFamily="2" charset="2"/>
              <a:buNone/>
              <a:defRPr/>
            </a:pPr>
            <a:r>
              <a:rPr lang="en-US" altLang="zh-CN" sz="3200" b="1" dirty="0">
                <a:latin typeface="Arial" charset="0"/>
                <a:sym typeface="Symbol" pitchFamily="18" charset="2"/>
              </a:rPr>
              <a:t>    As the result, ray striking the surface at greater distances above the axis are focused  nearer to the vertex.</a:t>
            </a:r>
          </a:p>
          <a:p>
            <a:pPr algn="just">
              <a:lnSpc>
                <a:spcPct val="124000"/>
              </a:lnSpc>
              <a:buClr>
                <a:schemeClr val="hlink"/>
              </a:buClr>
              <a:buSzPct val="75000"/>
              <a:buFont typeface="Wingdings" pitchFamily="2" charset="2"/>
              <a:buNone/>
              <a:defRPr/>
            </a:pPr>
            <a:r>
              <a:rPr lang="en-US" altLang="zh-CN" sz="3200" b="1" dirty="0">
                <a:latin typeface="Arial" charset="0"/>
                <a:sym typeface="Symbol" pitchFamily="18" charset="2"/>
              </a:rPr>
              <a:t>    In briefly, spherical aberration </a:t>
            </a:r>
            <a:r>
              <a:rPr lang="en-US" altLang="zh-CN" sz="3200" b="1" dirty="0" err="1">
                <a:latin typeface="Arial" charset="0"/>
                <a:sym typeface="Symbol" pitchFamily="18" charset="2"/>
              </a:rPr>
              <a:t>corres</a:t>
            </a:r>
            <a:r>
              <a:rPr lang="en-US" altLang="zh-CN" sz="3200" b="1" dirty="0">
                <a:latin typeface="Arial" charset="0"/>
                <a:sym typeface="Symbol" pitchFamily="18" charset="2"/>
              </a:rPr>
              <a:t>-ponds to a dependence of focal length on aperture for </a:t>
            </a:r>
            <a:r>
              <a:rPr lang="en-US" altLang="zh-CN" sz="3200" b="1" dirty="0" err="1">
                <a:latin typeface="Arial" charset="0"/>
                <a:sym typeface="Symbol" pitchFamily="18" charset="2"/>
              </a:rPr>
              <a:t>nonparaxial</a:t>
            </a:r>
            <a:r>
              <a:rPr lang="en-US" altLang="zh-CN" sz="3200" b="1" dirty="0">
                <a:latin typeface="Arial" charset="0"/>
                <a:sym typeface="Symbol" pitchFamily="18" charset="2"/>
              </a:rPr>
              <a:t> rays.  </a:t>
            </a:r>
          </a:p>
          <a:p>
            <a:pPr algn="just">
              <a:lnSpc>
                <a:spcPct val="124000"/>
              </a:lnSpc>
              <a:buClr>
                <a:schemeClr val="hlink"/>
              </a:buClr>
              <a:buSzPct val="75000"/>
              <a:buFont typeface="Wingdings" pitchFamily="2" charset="2"/>
              <a:buNone/>
              <a:defRPr/>
            </a:pPr>
            <a:r>
              <a:rPr lang="en-US" altLang="zh-CN" sz="3200" b="1" dirty="0">
                <a:latin typeface="Arial" charset="0"/>
                <a:sym typeface="Symbol" pitchFamily="18" charset="2"/>
              </a:rPr>
              <a:t>    SA will reduce the contrast and degrade the details of image.</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3039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body" idx="1"/>
          </p:nvPr>
        </p:nvSpPr>
        <p:spPr>
          <a:xfrm>
            <a:off x="1041400" y="1212536"/>
            <a:ext cx="10706100" cy="1193799"/>
          </a:xfrm>
        </p:spPr>
        <p:txBody>
          <a:bodyPr/>
          <a:lstStyle/>
          <a:p>
            <a:pPr>
              <a:defRPr/>
            </a:pPr>
            <a:r>
              <a:rPr lang="en-US" altLang="zh-CN" b="1" dirty="0">
                <a:effectLst>
                  <a:outerShdw blurRad="38100" dist="38100" dir="2700000" algn="tl">
                    <a:srgbClr val="000000">
                      <a:alpha val="43137"/>
                    </a:srgbClr>
                  </a:outerShdw>
                </a:effectLst>
              </a:rPr>
              <a:t>Retina, a complex and amazing photoreceptor/photodetector</a:t>
            </a:r>
          </a:p>
        </p:txBody>
      </p:sp>
      <p:sp>
        <p:nvSpPr>
          <p:cNvPr id="557059" name="Rectangle 3"/>
          <p:cNvSpPr>
            <a:spLocks noGrp="1" noChangeArrowheads="1"/>
          </p:cNvSpPr>
          <p:nvPr>
            <p:ph type="title"/>
          </p:nvPr>
        </p:nvSpPr>
        <p:spPr>
          <a:xfrm>
            <a:off x="1981200" y="44451"/>
            <a:ext cx="8229600" cy="1139825"/>
          </a:xfrm>
        </p:spPr>
        <p:txBody>
          <a:bodyPr/>
          <a:lstStyle/>
          <a:p>
            <a:pPr>
              <a:defRPr/>
            </a:pPr>
            <a:r>
              <a:rPr lang="en-US" altLang="zh-CN" b="1" dirty="0">
                <a:solidFill>
                  <a:schemeClr val="folHlink"/>
                </a:solidFill>
                <a:latin typeface="Arial" panose="020B0604020202020204" pitchFamily="34" charset="0"/>
                <a:cs typeface="Arial" panose="020B0604020202020204" pitchFamily="34" charset="0"/>
              </a:rPr>
              <a:t>Optical model of eye</a:t>
            </a:r>
            <a:endParaRPr lang="en-US" altLang="zh-CN" dirty="0">
              <a:solidFill>
                <a:schemeClr val="folHlink"/>
              </a:solidFill>
              <a:latin typeface="Arial" panose="020B0604020202020204" pitchFamily="34" charset="0"/>
              <a:cs typeface="Arial" panose="020B0604020202020204" pitchFamily="34" charset="0"/>
            </a:endParaRP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5952" y="4505989"/>
            <a:ext cx="3105184" cy="2069618"/>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2400" y="2303463"/>
            <a:ext cx="1998921" cy="137953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7793" y="1806418"/>
            <a:ext cx="3302000" cy="2476500"/>
          </a:xfrm>
          <a:prstGeom prst="rect">
            <a:avLst/>
          </a:prstGeom>
        </p:spPr>
      </p:pic>
      <p:sp>
        <p:nvSpPr>
          <p:cNvPr id="13" name="矩形 12"/>
          <p:cNvSpPr/>
          <p:nvPr/>
        </p:nvSpPr>
        <p:spPr>
          <a:xfrm>
            <a:off x="8962546" y="4282918"/>
            <a:ext cx="3057247" cy="338554"/>
          </a:xfrm>
          <a:prstGeom prst="rect">
            <a:avLst/>
          </a:prstGeom>
        </p:spPr>
        <p:txBody>
          <a:bodyPr wrap="none">
            <a:spAutoFit/>
          </a:bodyPr>
          <a:lstStyle/>
          <a:p>
            <a:r>
              <a:rPr lang="en-US" altLang="zh-CN" sz="1600" b="1" i="1" u="none" strike="noStrike" dirty="0">
                <a:effectLst/>
                <a:latin typeface="Arial" panose="020B0604020202020204" pitchFamily="34" charset="0"/>
              </a:rPr>
              <a:t>Four Quadrant Photodetector</a:t>
            </a:r>
            <a:endParaRPr lang="zh-CN" altLang="en-US" sz="1600" i="1" dirty="0"/>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618" y="4773927"/>
            <a:ext cx="3667882" cy="1833941"/>
          </a:xfrm>
          <a:prstGeom prst="rect">
            <a:avLst/>
          </a:prstGeom>
        </p:spPr>
      </p:pic>
      <p:sp>
        <p:nvSpPr>
          <p:cNvPr id="17" name="矩形 16"/>
          <p:cNvSpPr/>
          <p:nvPr/>
        </p:nvSpPr>
        <p:spPr>
          <a:xfrm>
            <a:off x="9913559" y="6575607"/>
            <a:ext cx="627095" cy="338554"/>
          </a:xfrm>
          <a:prstGeom prst="rect">
            <a:avLst/>
          </a:prstGeom>
        </p:spPr>
        <p:txBody>
          <a:bodyPr wrap="none">
            <a:spAutoFit/>
          </a:bodyPr>
          <a:lstStyle/>
          <a:p>
            <a:r>
              <a:rPr lang="en-US" altLang="zh-CN" sz="1600" b="1" i="1" u="none" strike="noStrike" dirty="0">
                <a:effectLst/>
                <a:latin typeface="Arial" panose="020B0604020202020204" pitchFamily="34" charset="0"/>
              </a:rPr>
              <a:t>CCD</a:t>
            </a:r>
            <a:endParaRPr lang="zh-CN" altLang="en-US" sz="1600" i="1" dirty="0"/>
          </a:p>
        </p:txBody>
      </p:sp>
      <p:sp>
        <p:nvSpPr>
          <p:cNvPr id="15" name="矩形 14"/>
          <p:cNvSpPr/>
          <p:nvPr/>
        </p:nvSpPr>
        <p:spPr>
          <a:xfrm>
            <a:off x="6570696" y="3714815"/>
            <a:ext cx="1956311" cy="584775"/>
          </a:xfrm>
          <a:prstGeom prst="rect">
            <a:avLst/>
          </a:prstGeom>
        </p:spPr>
        <p:txBody>
          <a:bodyPr wrap="square">
            <a:spAutoFit/>
          </a:bodyPr>
          <a:lstStyle/>
          <a:p>
            <a:r>
              <a:rPr lang="en-US" altLang="zh-CN" sz="1600" b="1" i="1" dirty="0">
                <a:latin typeface="Arial" panose="020B0604020202020204" pitchFamily="34" charset="0"/>
              </a:rPr>
              <a:t>Avalanche Photodetector</a:t>
            </a:r>
            <a:endParaRPr lang="zh-CN" altLang="en-US" sz="1600" b="1" i="1" dirty="0">
              <a:latin typeface="Arial" panose="020B0604020202020204" pitchFamily="34" charset="0"/>
            </a:endParaRP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8652" y="1729581"/>
            <a:ext cx="3000375" cy="2628900"/>
          </a:xfrm>
          <a:prstGeom prst="rect">
            <a:avLst/>
          </a:prstGeom>
        </p:spPr>
      </p:pic>
    </p:spTree>
    <p:extLst>
      <p:ext uri="{BB962C8B-B14F-4D97-AF65-F5344CB8AC3E}">
        <p14:creationId xmlns:p14="http://schemas.microsoft.com/office/powerpoint/2010/main" val="4280373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91526" name="Rectangle 6"/>
          <p:cNvSpPr>
            <a:spLocks noChangeArrowheads="1"/>
          </p:cNvSpPr>
          <p:nvPr/>
        </p:nvSpPr>
        <p:spPr bwMode="auto">
          <a:xfrm>
            <a:off x="1752600" y="1447800"/>
            <a:ext cx="8610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ü"/>
              <a:defRPr/>
            </a:pPr>
            <a:r>
              <a:rPr lang="en-US" altLang="zh-CN" sz="3000" b="1" dirty="0">
                <a:latin typeface="Arial" charset="0"/>
                <a:sym typeface="Symbol" pitchFamily="18" charset="2"/>
              </a:rPr>
              <a:t>  </a:t>
            </a:r>
            <a:r>
              <a:rPr lang="en-US" altLang="zh-CN" sz="3000" b="1" u="sng" dirty="0">
                <a:solidFill>
                  <a:srgbClr val="FF3300"/>
                </a:solidFill>
                <a:latin typeface="Arial" charset="0"/>
                <a:sym typeface="Symbol" pitchFamily="18" charset="2"/>
              </a:rPr>
              <a:t>Longitudinal spherical </a:t>
            </a:r>
            <a:r>
              <a:rPr lang="en-US" altLang="zh-CN" sz="3000" b="1" u="sng" dirty="0" err="1">
                <a:solidFill>
                  <a:srgbClr val="FF3300"/>
                </a:solidFill>
                <a:latin typeface="Arial" charset="0"/>
                <a:sym typeface="Symbol" pitchFamily="18" charset="2"/>
              </a:rPr>
              <a:t>aberratioin</a:t>
            </a:r>
            <a:r>
              <a:rPr lang="en-US" altLang="zh-CN" sz="3000" b="1" u="sng" dirty="0">
                <a:solidFill>
                  <a:srgbClr val="FF3300"/>
                </a:solidFill>
                <a:latin typeface="Arial" charset="0"/>
                <a:sym typeface="Symbol" pitchFamily="18" charset="2"/>
              </a:rPr>
              <a:t>, L.SA</a:t>
            </a:r>
          </a:p>
          <a:p>
            <a:pPr algn="just">
              <a:spcBef>
                <a:spcPct val="20000"/>
              </a:spcBef>
              <a:buClr>
                <a:schemeClr val="hlink"/>
              </a:buClr>
              <a:buSzPct val="75000"/>
              <a:buFont typeface="Wingdings" pitchFamily="2" charset="2"/>
              <a:buNone/>
              <a:defRPr/>
            </a:pPr>
            <a:r>
              <a:rPr lang="en-US" altLang="zh-CN" sz="3000" b="1" dirty="0">
                <a:latin typeface="Arial" charset="0"/>
                <a:sym typeface="Symbol" pitchFamily="18" charset="2"/>
              </a:rPr>
              <a:t>     The distance between the axial intersection of a ray and the paraxial focus.</a:t>
            </a:r>
          </a:p>
          <a:p>
            <a:pPr algn="just">
              <a:spcBef>
                <a:spcPct val="20000"/>
              </a:spcBef>
              <a:buClr>
                <a:schemeClr val="hlink"/>
              </a:buClr>
              <a:buSzPct val="75000"/>
              <a:buFont typeface="Wingdings" pitchFamily="2" charset="2"/>
              <a:buNone/>
              <a:defRPr/>
            </a:pPr>
            <a:r>
              <a:rPr lang="en-US" altLang="zh-CN" sz="3000" b="1" dirty="0">
                <a:latin typeface="Arial" charset="0"/>
                <a:sym typeface="Symbol" pitchFamily="18" charset="2"/>
              </a:rPr>
              <a:t>    </a:t>
            </a:r>
          </a:p>
        </p:txBody>
      </p:sp>
      <p:pic>
        <p:nvPicPr>
          <p:cNvPr id="50181" name="Picture 7" descr="6-1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138488"/>
            <a:ext cx="6705600"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768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93574" name="Rectangle 6"/>
          <p:cNvSpPr>
            <a:spLocks noChangeArrowheads="1"/>
          </p:cNvSpPr>
          <p:nvPr/>
        </p:nvSpPr>
        <p:spPr bwMode="auto">
          <a:xfrm>
            <a:off x="1752600" y="1447800"/>
            <a:ext cx="8610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5000"/>
              </a:lnSpc>
              <a:buClr>
                <a:schemeClr val="hlink"/>
              </a:buClr>
              <a:buSzPct val="75000"/>
              <a:buFont typeface="Wingdings" pitchFamily="2" charset="2"/>
              <a:buNone/>
              <a:defRPr/>
            </a:pPr>
            <a:endParaRPr lang="en-US" altLang="zh-CN" sz="3000" b="1" dirty="0">
              <a:latin typeface="Arial" charset="0"/>
              <a:sym typeface="Symbol" pitchFamily="18" charset="2"/>
            </a:endParaRPr>
          </a:p>
          <a:p>
            <a:pPr algn="just">
              <a:lnSpc>
                <a:spcPct val="125000"/>
              </a:lnSpc>
              <a:buClr>
                <a:schemeClr val="hlink"/>
              </a:buClr>
              <a:buSzPct val="75000"/>
              <a:buFont typeface="Wingdings" pitchFamily="2" charset="2"/>
              <a:buNone/>
              <a:defRPr/>
            </a:pPr>
            <a:r>
              <a:rPr lang="en-US" altLang="zh-CN" sz="3000" b="1" dirty="0">
                <a:latin typeface="Arial" charset="0"/>
                <a:sym typeface="Symbol" pitchFamily="18" charset="2"/>
              </a:rPr>
              <a:t>     For converging lens, the marginal rays will be focused in front of the in front of the paraxial rays. So its L.SA is </a:t>
            </a:r>
            <a:r>
              <a:rPr lang="en-US" altLang="zh-CN" sz="3000" b="1" i="1" dirty="0">
                <a:solidFill>
                  <a:srgbClr val="FF0000"/>
                </a:solidFill>
                <a:latin typeface="Arial" charset="0"/>
                <a:sym typeface="Symbol" pitchFamily="18" charset="2"/>
              </a:rPr>
              <a:t>positive</a:t>
            </a:r>
            <a:r>
              <a:rPr lang="en-US" altLang="zh-CN" sz="3000" b="1" dirty="0">
                <a:latin typeface="Arial" charset="0"/>
                <a:sym typeface="Symbol" pitchFamily="18" charset="2"/>
              </a:rPr>
              <a:t>. In contrast, for a diverging lens, the marginal ray will intersect the axis behind the paraxial focus and its L.SA is therefore </a:t>
            </a:r>
            <a:r>
              <a:rPr lang="en-US" altLang="zh-CN" sz="3000" b="1" i="1" dirty="0">
                <a:solidFill>
                  <a:srgbClr val="FF0000"/>
                </a:solidFill>
                <a:latin typeface="Arial" charset="0"/>
                <a:sym typeface="Symbol" pitchFamily="18" charset="2"/>
              </a:rPr>
              <a:t>negative</a:t>
            </a:r>
            <a:r>
              <a:rPr lang="en-US" altLang="zh-CN" sz="3000" b="1" dirty="0">
                <a:latin typeface="Arial" charset="0"/>
                <a:sym typeface="Symbol" pitchFamily="18" charset="2"/>
              </a:rPr>
              <a:t>.</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665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95622" name="Rectangle 6"/>
          <p:cNvSpPr>
            <a:spLocks noChangeArrowheads="1"/>
          </p:cNvSpPr>
          <p:nvPr/>
        </p:nvSpPr>
        <p:spPr bwMode="auto">
          <a:xfrm>
            <a:off x="1049867" y="1447800"/>
            <a:ext cx="985149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ü"/>
              <a:defRPr/>
            </a:pPr>
            <a:r>
              <a:rPr lang="en-US" altLang="zh-CN" sz="3000" b="1" dirty="0">
                <a:latin typeface="Arial" charset="0"/>
                <a:sym typeface="Symbol" pitchFamily="18" charset="2"/>
              </a:rPr>
              <a:t>  </a:t>
            </a:r>
            <a:r>
              <a:rPr lang="en-US" altLang="zh-CN" sz="3000" b="1" u="sng" dirty="0">
                <a:solidFill>
                  <a:srgbClr val="FF3300"/>
                </a:solidFill>
                <a:latin typeface="Arial" charset="0"/>
                <a:sym typeface="Symbol" pitchFamily="18" charset="2"/>
              </a:rPr>
              <a:t>Transverse (or lateral) spherical aberration, T.SA</a:t>
            </a:r>
          </a:p>
          <a:p>
            <a:pPr algn="just">
              <a:spcBef>
                <a:spcPct val="20000"/>
              </a:spcBef>
              <a:buClr>
                <a:schemeClr val="hlink"/>
              </a:buClr>
              <a:buSzPct val="75000"/>
              <a:buFont typeface="Wingdings" pitchFamily="2" charset="2"/>
              <a:buNone/>
              <a:defRPr/>
            </a:pPr>
            <a:r>
              <a:rPr lang="en-US" altLang="zh-CN" sz="3000" b="1" dirty="0">
                <a:latin typeface="Arial" charset="0"/>
                <a:sym typeface="Symbol" pitchFamily="18" charset="2"/>
              </a:rPr>
              <a:t>     The height above the axis where a given ray strikes the focus plane.</a:t>
            </a:r>
          </a:p>
          <a:p>
            <a:pPr algn="just">
              <a:spcBef>
                <a:spcPct val="20000"/>
              </a:spcBef>
              <a:buClr>
                <a:schemeClr val="hlink"/>
              </a:buClr>
              <a:buSzPct val="75000"/>
              <a:buFont typeface="Wingdings" pitchFamily="2" charset="2"/>
              <a:buChar char="ü"/>
              <a:defRPr/>
            </a:pPr>
            <a:r>
              <a:rPr lang="en-US" altLang="zh-CN" sz="3000" b="1" dirty="0">
                <a:latin typeface="Arial" charset="0"/>
                <a:sym typeface="Symbol" pitchFamily="18" charset="2"/>
              </a:rPr>
              <a:t>  </a:t>
            </a:r>
            <a:r>
              <a:rPr lang="en-US" altLang="zh-CN" sz="3000" b="1" u="sng" dirty="0">
                <a:solidFill>
                  <a:srgbClr val="FF3300"/>
                </a:solidFill>
                <a:latin typeface="Arial" charset="0"/>
                <a:sym typeface="Symbol" pitchFamily="18" charset="2"/>
              </a:rPr>
              <a:t>Circle of least confusion</a:t>
            </a:r>
          </a:p>
          <a:p>
            <a:pPr algn="just">
              <a:spcBef>
                <a:spcPct val="20000"/>
              </a:spcBef>
              <a:buClr>
                <a:schemeClr val="hlink"/>
              </a:buClr>
              <a:buSzPct val="75000"/>
              <a:buFont typeface="Wingdings" pitchFamily="2" charset="2"/>
              <a:buNone/>
              <a:defRPr/>
            </a:pPr>
            <a:r>
              <a:rPr lang="en-US" altLang="zh-CN" sz="3000" b="1" dirty="0">
                <a:latin typeface="Arial" charset="0"/>
                <a:sym typeface="Symbol" pitchFamily="18" charset="2"/>
              </a:rPr>
              <a:t>    When the screen is moved to the position labeled </a:t>
            </a:r>
            <a:r>
              <a:rPr lang="en-US" altLang="zh-CN" sz="3000" b="1" baseline="-25000" dirty="0">
                <a:latin typeface="Arial" charset="0"/>
                <a:sym typeface="Symbol" pitchFamily="18" charset="2"/>
              </a:rPr>
              <a:t>LC</a:t>
            </a:r>
            <a:r>
              <a:rPr lang="en-US" altLang="zh-CN" sz="3000" b="1" dirty="0">
                <a:latin typeface="Arial" charset="0"/>
                <a:sym typeface="Symbol" pitchFamily="18" charset="2"/>
              </a:rPr>
              <a:t> the image blur will have its smallest diameter. This is know as the </a:t>
            </a:r>
            <a:r>
              <a:rPr lang="en-US" altLang="zh-CN" sz="3000" b="1" dirty="0">
                <a:solidFill>
                  <a:srgbClr val="FF3300"/>
                </a:solidFill>
                <a:latin typeface="Arial" charset="0"/>
                <a:sym typeface="Symbol" pitchFamily="18" charset="2"/>
              </a:rPr>
              <a:t>circle of least confusion</a:t>
            </a:r>
            <a:r>
              <a:rPr lang="en-US" altLang="zh-CN" sz="3000" b="1" dirty="0">
                <a:latin typeface="Arial" charset="0"/>
                <a:sym typeface="Symbol" pitchFamily="18" charset="2"/>
              </a:rPr>
              <a:t> and </a:t>
            </a:r>
            <a:r>
              <a:rPr lang="en-US" altLang="zh-CN" sz="3000" b="1" baseline="-25000" dirty="0">
                <a:latin typeface="Arial" charset="0"/>
                <a:sym typeface="Symbol" pitchFamily="18" charset="2"/>
              </a:rPr>
              <a:t>LC</a:t>
            </a:r>
            <a:r>
              <a:rPr lang="en-US" altLang="zh-CN" sz="3000" b="1" dirty="0">
                <a:latin typeface="Arial" charset="0"/>
                <a:sym typeface="Symbol" pitchFamily="18" charset="2"/>
              </a:rPr>
              <a:t> is generally the best place to observe the image.   </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95044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Rectangle 4"/>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97672" name="Rectangle 8"/>
          <p:cNvSpPr>
            <a:spLocks noChangeArrowheads="1"/>
          </p:cNvSpPr>
          <p:nvPr/>
        </p:nvSpPr>
        <p:spPr bwMode="auto">
          <a:xfrm>
            <a:off x="1752600" y="1447800"/>
            <a:ext cx="8610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ü"/>
              <a:defRPr/>
            </a:pPr>
            <a:r>
              <a:rPr lang="en-US" altLang="zh-CN" sz="3200" b="1" dirty="0">
                <a:latin typeface="Arial" charset="0"/>
                <a:sym typeface="Symbol" pitchFamily="18" charset="2"/>
              </a:rPr>
              <a:t>  minimize spherical aberration</a:t>
            </a:r>
          </a:p>
          <a:p>
            <a:pPr algn="just">
              <a:spcBef>
                <a:spcPct val="20000"/>
              </a:spcBef>
              <a:buClr>
                <a:schemeClr val="hlink"/>
              </a:buClr>
              <a:buSzPct val="75000"/>
              <a:buFont typeface="Wingdings" pitchFamily="2" charset="2"/>
              <a:buNone/>
              <a:defRPr/>
            </a:pPr>
            <a:r>
              <a:rPr lang="en-US" altLang="zh-CN" sz="3200" b="1" dirty="0">
                <a:latin typeface="Arial" charset="0"/>
                <a:sym typeface="Symbol" pitchFamily="18" charset="2"/>
              </a:rPr>
              <a:t>    1. Flat rear side will suffer a minimum amount of spherical aberration.   </a:t>
            </a:r>
          </a:p>
        </p:txBody>
      </p:sp>
      <p:sp>
        <p:nvSpPr>
          <p:cNvPr id="53"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33"/>
          <p:cNvGrpSpPr>
            <a:grpSpLocks/>
          </p:cNvGrpSpPr>
          <p:nvPr/>
        </p:nvGrpSpPr>
        <p:grpSpPr bwMode="auto">
          <a:xfrm>
            <a:off x="1705593" y="3810592"/>
            <a:ext cx="4028289" cy="2264043"/>
            <a:chOff x="1202" y="2330"/>
            <a:chExt cx="1557" cy="828"/>
          </a:xfrm>
        </p:grpSpPr>
        <p:sp>
          <p:nvSpPr>
            <p:cNvPr id="56" name="Freeform 34"/>
            <p:cNvSpPr>
              <a:spLocks/>
            </p:cNvSpPr>
            <p:nvPr/>
          </p:nvSpPr>
          <p:spPr bwMode="auto">
            <a:xfrm>
              <a:off x="1655" y="2484"/>
              <a:ext cx="36" cy="27"/>
            </a:xfrm>
            <a:custGeom>
              <a:avLst/>
              <a:gdLst>
                <a:gd name="T0" fmla="*/ 0 w 48"/>
                <a:gd name="T1" fmla="*/ 1 h 44"/>
                <a:gd name="T2" fmla="*/ 2 w 48"/>
                <a:gd name="T3" fmla="*/ 1 h 44"/>
                <a:gd name="T4" fmla="*/ 2 w 48"/>
                <a:gd name="T5" fmla="*/ 0 h 44"/>
                <a:gd name="T6" fmla="*/ 0 60000 65536"/>
                <a:gd name="T7" fmla="*/ 0 60000 65536"/>
                <a:gd name="T8" fmla="*/ 0 60000 65536"/>
              </a:gdLst>
              <a:ahLst/>
              <a:cxnLst>
                <a:cxn ang="T6">
                  <a:pos x="T0" y="T1"/>
                </a:cxn>
                <a:cxn ang="T7">
                  <a:pos x="T2" y="T3"/>
                </a:cxn>
                <a:cxn ang="T8">
                  <a:pos x="T4" y="T5"/>
                </a:cxn>
              </a:cxnLst>
              <a:rect l="0" t="0" r="r" b="b"/>
              <a:pathLst>
                <a:path w="48" h="44">
                  <a:moveTo>
                    <a:pt x="0" y="44"/>
                  </a:moveTo>
                  <a:cubicBezTo>
                    <a:pt x="16" y="43"/>
                    <a:pt x="32" y="43"/>
                    <a:pt x="40" y="36"/>
                  </a:cubicBezTo>
                  <a:cubicBezTo>
                    <a:pt x="48" y="29"/>
                    <a:pt x="48" y="14"/>
                    <a:pt x="48" y="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7" name="Freeform 35"/>
            <p:cNvSpPr>
              <a:spLocks/>
            </p:cNvSpPr>
            <p:nvPr/>
          </p:nvSpPr>
          <p:spPr bwMode="auto">
            <a:xfrm>
              <a:off x="1659" y="2488"/>
              <a:ext cx="48" cy="35"/>
            </a:xfrm>
            <a:custGeom>
              <a:avLst/>
              <a:gdLst>
                <a:gd name="T0" fmla="*/ 0 w 48"/>
                <a:gd name="T1" fmla="*/ 2 h 44"/>
                <a:gd name="T2" fmla="*/ 40 w 48"/>
                <a:gd name="T3" fmla="*/ 2 h 44"/>
                <a:gd name="T4" fmla="*/ 48 w 48"/>
                <a:gd name="T5" fmla="*/ 0 h 44"/>
                <a:gd name="T6" fmla="*/ 0 60000 65536"/>
                <a:gd name="T7" fmla="*/ 0 60000 65536"/>
                <a:gd name="T8" fmla="*/ 0 60000 65536"/>
              </a:gdLst>
              <a:ahLst/>
              <a:cxnLst>
                <a:cxn ang="T6">
                  <a:pos x="T0" y="T1"/>
                </a:cxn>
                <a:cxn ang="T7">
                  <a:pos x="T2" y="T3"/>
                </a:cxn>
                <a:cxn ang="T8">
                  <a:pos x="T4" y="T5"/>
                </a:cxn>
              </a:cxnLst>
              <a:rect l="0" t="0" r="r" b="b"/>
              <a:pathLst>
                <a:path w="48" h="44">
                  <a:moveTo>
                    <a:pt x="0" y="44"/>
                  </a:moveTo>
                  <a:cubicBezTo>
                    <a:pt x="16" y="43"/>
                    <a:pt x="32" y="43"/>
                    <a:pt x="40" y="36"/>
                  </a:cubicBezTo>
                  <a:cubicBezTo>
                    <a:pt x="48" y="29"/>
                    <a:pt x="48" y="14"/>
                    <a:pt x="48" y="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nvGrpSpPr>
            <p:cNvPr id="58" name="Group 36"/>
            <p:cNvGrpSpPr>
              <a:grpSpLocks/>
            </p:cNvGrpSpPr>
            <p:nvPr/>
          </p:nvGrpSpPr>
          <p:grpSpPr bwMode="auto">
            <a:xfrm>
              <a:off x="1202" y="2330"/>
              <a:ext cx="1557" cy="828"/>
              <a:chOff x="2544" y="1746"/>
              <a:chExt cx="1557" cy="828"/>
            </a:xfrm>
          </p:grpSpPr>
          <p:grpSp>
            <p:nvGrpSpPr>
              <p:cNvPr id="60" name="Group 37"/>
              <p:cNvGrpSpPr>
                <a:grpSpLocks/>
              </p:cNvGrpSpPr>
              <p:nvPr/>
            </p:nvGrpSpPr>
            <p:grpSpPr bwMode="auto">
              <a:xfrm>
                <a:off x="2544" y="1746"/>
                <a:ext cx="474" cy="828"/>
                <a:chOff x="2544" y="1746"/>
                <a:chExt cx="474" cy="828"/>
              </a:xfrm>
            </p:grpSpPr>
            <p:sp>
              <p:nvSpPr>
                <p:cNvPr id="72" name="Oval 38"/>
                <p:cNvSpPr>
                  <a:spLocks noChangeArrowheads="1"/>
                </p:cNvSpPr>
                <p:nvPr/>
              </p:nvSpPr>
              <p:spPr bwMode="auto">
                <a:xfrm>
                  <a:off x="2568" y="1752"/>
                  <a:ext cx="450" cy="804"/>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73" name="Line 39"/>
                <p:cNvSpPr>
                  <a:spLocks noChangeShapeType="1"/>
                </p:cNvSpPr>
                <p:nvPr/>
              </p:nvSpPr>
              <p:spPr bwMode="auto">
                <a:xfrm flipH="1">
                  <a:off x="2832" y="1752"/>
                  <a:ext cx="6" cy="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74" name="Rectangle 40"/>
                <p:cNvSpPr>
                  <a:spLocks noChangeArrowheads="1"/>
                </p:cNvSpPr>
                <p:nvPr/>
              </p:nvSpPr>
              <p:spPr bwMode="auto">
                <a:xfrm>
                  <a:off x="2544" y="1746"/>
                  <a:ext cx="282" cy="828"/>
                </a:xfrm>
                <a:prstGeom prst="rect">
                  <a:avLst/>
                </a:prstGeom>
                <a:solidFill>
                  <a:schemeClr val="bg1"/>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grpSp>
          <p:sp>
            <p:nvSpPr>
              <p:cNvPr id="61" name="Line 41"/>
              <p:cNvSpPr>
                <a:spLocks noChangeShapeType="1"/>
              </p:cNvSpPr>
              <p:nvPr/>
            </p:nvSpPr>
            <p:spPr bwMode="auto">
              <a:xfrm>
                <a:off x="2616" y="2166"/>
                <a:ext cx="1464"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2" name="Line 42"/>
              <p:cNvSpPr>
                <a:spLocks noChangeShapeType="1"/>
              </p:cNvSpPr>
              <p:nvPr/>
            </p:nvSpPr>
            <p:spPr bwMode="auto">
              <a:xfrm>
                <a:off x="2622" y="2010"/>
                <a:ext cx="390"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3" name="Line 43"/>
              <p:cNvSpPr>
                <a:spLocks noChangeShapeType="1"/>
              </p:cNvSpPr>
              <p:nvPr/>
            </p:nvSpPr>
            <p:spPr bwMode="auto">
              <a:xfrm>
                <a:off x="3006" y="2010"/>
                <a:ext cx="1080" cy="19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4" name="Line 44"/>
              <p:cNvSpPr>
                <a:spLocks noChangeShapeType="1"/>
              </p:cNvSpPr>
              <p:nvPr/>
            </p:nvSpPr>
            <p:spPr bwMode="auto">
              <a:xfrm>
                <a:off x="2622" y="1854"/>
                <a:ext cx="312"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5" name="Line 45"/>
              <p:cNvSpPr>
                <a:spLocks noChangeShapeType="1"/>
              </p:cNvSpPr>
              <p:nvPr/>
            </p:nvSpPr>
            <p:spPr bwMode="auto">
              <a:xfrm>
                <a:off x="2940" y="1854"/>
                <a:ext cx="1134" cy="54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6" name="Line 46"/>
              <p:cNvSpPr>
                <a:spLocks noChangeShapeType="1"/>
              </p:cNvSpPr>
              <p:nvPr/>
            </p:nvSpPr>
            <p:spPr bwMode="auto">
              <a:xfrm flipV="1">
                <a:off x="2623" y="2329"/>
                <a:ext cx="390"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7" name="Line 47"/>
              <p:cNvSpPr>
                <a:spLocks noChangeShapeType="1"/>
              </p:cNvSpPr>
              <p:nvPr/>
            </p:nvSpPr>
            <p:spPr bwMode="auto">
              <a:xfrm flipV="1">
                <a:off x="3007" y="2131"/>
                <a:ext cx="1080" cy="19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8" name="Line 48"/>
              <p:cNvSpPr>
                <a:spLocks noChangeShapeType="1"/>
              </p:cNvSpPr>
              <p:nvPr/>
            </p:nvSpPr>
            <p:spPr bwMode="auto">
              <a:xfrm flipV="1">
                <a:off x="2623" y="2485"/>
                <a:ext cx="312"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9" name="Line 49"/>
              <p:cNvSpPr>
                <a:spLocks noChangeShapeType="1"/>
              </p:cNvSpPr>
              <p:nvPr/>
            </p:nvSpPr>
            <p:spPr bwMode="auto">
              <a:xfrm flipV="1">
                <a:off x="2941" y="1939"/>
                <a:ext cx="1134" cy="54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70" name="Oval 50"/>
              <p:cNvSpPr>
                <a:spLocks noChangeArrowheads="1"/>
              </p:cNvSpPr>
              <p:nvPr/>
            </p:nvSpPr>
            <p:spPr bwMode="auto">
              <a:xfrm>
                <a:off x="3570" y="2148"/>
                <a:ext cx="38" cy="44"/>
              </a:xfrm>
              <a:prstGeom prst="ellipse">
                <a:avLst/>
              </a:prstGeom>
              <a:solidFill>
                <a:srgbClr val="0000FF"/>
              </a:solidFill>
              <a:ln w="1270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71" name="Oval 51"/>
              <p:cNvSpPr>
                <a:spLocks noChangeArrowheads="1"/>
              </p:cNvSpPr>
              <p:nvPr/>
            </p:nvSpPr>
            <p:spPr bwMode="auto">
              <a:xfrm>
                <a:off x="4063" y="2143"/>
                <a:ext cx="38" cy="44"/>
              </a:xfrm>
              <a:prstGeom prst="ellipse">
                <a:avLst/>
              </a:prstGeom>
              <a:solidFill>
                <a:srgbClr val="FF0000"/>
              </a:solidFill>
              <a:ln w="1270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grpSp>
        <p:sp>
          <p:nvSpPr>
            <p:cNvPr id="59" name="Freeform 52"/>
            <p:cNvSpPr>
              <a:spLocks/>
            </p:cNvSpPr>
            <p:nvPr/>
          </p:nvSpPr>
          <p:spPr bwMode="auto">
            <a:xfrm>
              <a:off x="1437" y="2432"/>
              <a:ext cx="52" cy="52"/>
            </a:xfrm>
            <a:custGeom>
              <a:avLst/>
              <a:gdLst>
                <a:gd name="T0" fmla="*/ 0 w 52"/>
                <a:gd name="T1" fmla="*/ 0 h 52"/>
                <a:gd name="T2" fmla="*/ 0 w 52"/>
                <a:gd name="T3" fmla="*/ 52 h 52"/>
                <a:gd name="T4" fmla="*/ 52 w 52"/>
                <a:gd name="T5" fmla="*/ 52 h 52"/>
                <a:gd name="T6" fmla="*/ 0 60000 65536"/>
                <a:gd name="T7" fmla="*/ 0 60000 65536"/>
                <a:gd name="T8" fmla="*/ 0 60000 65536"/>
              </a:gdLst>
              <a:ahLst/>
              <a:cxnLst>
                <a:cxn ang="T6">
                  <a:pos x="T0" y="T1"/>
                </a:cxn>
                <a:cxn ang="T7">
                  <a:pos x="T2" y="T3"/>
                </a:cxn>
                <a:cxn ang="T8">
                  <a:pos x="T4" y="T5"/>
                </a:cxn>
              </a:cxnLst>
              <a:rect l="0" t="0" r="r" b="b"/>
              <a:pathLst>
                <a:path w="52" h="52">
                  <a:moveTo>
                    <a:pt x="0" y="0"/>
                  </a:moveTo>
                  <a:lnTo>
                    <a:pt x="0" y="52"/>
                  </a:lnTo>
                  <a:lnTo>
                    <a:pt x="52" y="52"/>
                  </a:ln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grpSp>
        <p:nvGrpSpPr>
          <p:cNvPr id="75" name="Group 9"/>
          <p:cNvGrpSpPr>
            <a:grpSpLocks/>
          </p:cNvGrpSpPr>
          <p:nvPr/>
        </p:nvGrpSpPr>
        <p:grpSpPr bwMode="auto">
          <a:xfrm>
            <a:off x="7244428" y="3958434"/>
            <a:ext cx="3656935" cy="1977916"/>
            <a:chOff x="4399" y="1117"/>
            <a:chExt cx="1485" cy="828"/>
          </a:xfrm>
        </p:grpSpPr>
        <p:sp>
          <p:nvSpPr>
            <p:cNvPr id="76" name="Freeform 10"/>
            <p:cNvSpPr>
              <a:spLocks/>
            </p:cNvSpPr>
            <p:nvPr/>
          </p:nvSpPr>
          <p:spPr bwMode="auto">
            <a:xfrm>
              <a:off x="4565" y="1217"/>
              <a:ext cx="30" cy="60"/>
            </a:xfrm>
            <a:custGeom>
              <a:avLst/>
              <a:gdLst>
                <a:gd name="T0" fmla="*/ 1 w 42"/>
                <a:gd name="T1" fmla="*/ 0 h 80"/>
                <a:gd name="T2" fmla="*/ 1 w 42"/>
                <a:gd name="T3" fmla="*/ 2 h 80"/>
                <a:gd name="T4" fmla="*/ 1 w 42"/>
                <a:gd name="T5" fmla="*/ 2 h 80"/>
                <a:gd name="T6" fmla="*/ 0 60000 65536"/>
                <a:gd name="T7" fmla="*/ 0 60000 65536"/>
                <a:gd name="T8" fmla="*/ 0 60000 65536"/>
              </a:gdLst>
              <a:ahLst/>
              <a:cxnLst>
                <a:cxn ang="T6">
                  <a:pos x="T0" y="T1"/>
                </a:cxn>
                <a:cxn ang="T7">
                  <a:pos x="T2" y="T3"/>
                </a:cxn>
                <a:cxn ang="T8">
                  <a:pos x="T4" y="T5"/>
                </a:cxn>
              </a:cxnLst>
              <a:rect l="0" t="0" r="r" b="b"/>
              <a:pathLst>
                <a:path w="42" h="80">
                  <a:moveTo>
                    <a:pt x="6" y="0"/>
                  </a:moveTo>
                  <a:cubicBezTo>
                    <a:pt x="3" y="13"/>
                    <a:pt x="0" y="27"/>
                    <a:pt x="6" y="40"/>
                  </a:cubicBezTo>
                  <a:cubicBezTo>
                    <a:pt x="12" y="53"/>
                    <a:pt x="27" y="66"/>
                    <a:pt x="42" y="8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77" name="Group 11"/>
            <p:cNvGrpSpPr>
              <a:grpSpLocks/>
            </p:cNvGrpSpPr>
            <p:nvPr/>
          </p:nvGrpSpPr>
          <p:grpSpPr bwMode="auto">
            <a:xfrm>
              <a:off x="4399" y="1117"/>
              <a:ext cx="1485" cy="828"/>
              <a:chOff x="3877" y="949"/>
              <a:chExt cx="1485" cy="828"/>
            </a:xfrm>
          </p:grpSpPr>
          <p:grpSp>
            <p:nvGrpSpPr>
              <p:cNvPr id="79" name="Group 12"/>
              <p:cNvGrpSpPr>
                <a:grpSpLocks/>
              </p:cNvGrpSpPr>
              <p:nvPr/>
            </p:nvGrpSpPr>
            <p:grpSpPr bwMode="auto">
              <a:xfrm>
                <a:off x="3877" y="949"/>
                <a:ext cx="1485" cy="828"/>
                <a:chOff x="3835" y="1141"/>
                <a:chExt cx="1485" cy="828"/>
              </a:xfrm>
            </p:grpSpPr>
            <p:grpSp>
              <p:nvGrpSpPr>
                <p:cNvPr id="82" name="Group 13"/>
                <p:cNvGrpSpPr>
                  <a:grpSpLocks/>
                </p:cNvGrpSpPr>
                <p:nvPr/>
              </p:nvGrpSpPr>
              <p:grpSpPr bwMode="auto">
                <a:xfrm flipH="1">
                  <a:off x="3979" y="1141"/>
                  <a:ext cx="474" cy="828"/>
                  <a:chOff x="2544" y="1746"/>
                  <a:chExt cx="474" cy="828"/>
                </a:xfrm>
              </p:grpSpPr>
              <p:sp>
                <p:nvSpPr>
                  <p:cNvPr id="96" name="Oval 14"/>
                  <p:cNvSpPr>
                    <a:spLocks noChangeArrowheads="1"/>
                  </p:cNvSpPr>
                  <p:nvPr/>
                </p:nvSpPr>
                <p:spPr bwMode="auto">
                  <a:xfrm>
                    <a:off x="2568" y="1752"/>
                    <a:ext cx="450" cy="804"/>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Line 15"/>
                  <p:cNvSpPr>
                    <a:spLocks noChangeShapeType="1"/>
                  </p:cNvSpPr>
                  <p:nvPr/>
                </p:nvSpPr>
                <p:spPr bwMode="auto">
                  <a:xfrm flipH="1">
                    <a:off x="2832" y="1752"/>
                    <a:ext cx="6" cy="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8" name="Rectangle 16"/>
                  <p:cNvSpPr>
                    <a:spLocks noChangeArrowheads="1"/>
                  </p:cNvSpPr>
                  <p:nvPr/>
                </p:nvSpPr>
                <p:spPr bwMode="auto">
                  <a:xfrm>
                    <a:off x="2544" y="1746"/>
                    <a:ext cx="282" cy="828"/>
                  </a:xfrm>
                  <a:prstGeom prst="rect">
                    <a:avLst/>
                  </a:prstGeom>
                  <a:solidFill>
                    <a:schemeClr val="bg1"/>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3" name="Line 17"/>
                <p:cNvSpPr>
                  <a:spLocks noChangeShapeType="1"/>
                </p:cNvSpPr>
                <p:nvPr/>
              </p:nvSpPr>
              <p:spPr bwMode="auto">
                <a:xfrm>
                  <a:off x="3835" y="1549"/>
                  <a:ext cx="1464"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8"/>
                <p:cNvSpPr>
                  <a:spLocks noChangeShapeType="1"/>
                </p:cNvSpPr>
                <p:nvPr/>
              </p:nvSpPr>
              <p:spPr bwMode="auto">
                <a:xfrm>
                  <a:off x="3841" y="1393"/>
                  <a:ext cx="330"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 name="Line 19"/>
                <p:cNvSpPr>
                  <a:spLocks noChangeShapeType="1"/>
                </p:cNvSpPr>
                <p:nvPr/>
              </p:nvSpPr>
              <p:spPr bwMode="auto">
                <a:xfrm>
                  <a:off x="4159" y="1399"/>
                  <a:ext cx="1152" cy="16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 name="Line 20"/>
                <p:cNvSpPr>
                  <a:spLocks noChangeShapeType="1"/>
                </p:cNvSpPr>
                <p:nvPr/>
              </p:nvSpPr>
              <p:spPr bwMode="auto">
                <a:xfrm>
                  <a:off x="3841" y="1237"/>
                  <a:ext cx="222"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7" name="Line 21"/>
                <p:cNvSpPr>
                  <a:spLocks noChangeShapeType="1"/>
                </p:cNvSpPr>
                <p:nvPr/>
              </p:nvSpPr>
              <p:spPr bwMode="auto">
                <a:xfrm>
                  <a:off x="4159" y="1255"/>
                  <a:ext cx="1158" cy="39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8" name="Line 22"/>
                <p:cNvSpPr>
                  <a:spLocks noChangeShapeType="1"/>
                </p:cNvSpPr>
                <p:nvPr/>
              </p:nvSpPr>
              <p:spPr bwMode="auto">
                <a:xfrm flipV="1">
                  <a:off x="3842" y="1712"/>
                  <a:ext cx="336"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9" name="Line 23"/>
                <p:cNvSpPr>
                  <a:spLocks noChangeShapeType="1"/>
                </p:cNvSpPr>
                <p:nvPr/>
              </p:nvSpPr>
              <p:spPr bwMode="auto">
                <a:xfrm flipV="1">
                  <a:off x="4172" y="1532"/>
                  <a:ext cx="1134" cy="18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0" name="Line 24"/>
                <p:cNvSpPr>
                  <a:spLocks noChangeShapeType="1"/>
                </p:cNvSpPr>
                <p:nvPr/>
              </p:nvSpPr>
              <p:spPr bwMode="auto">
                <a:xfrm flipV="1">
                  <a:off x="3842" y="1868"/>
                  <a:ext cx="216"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1" name="Line 25"/>
                <p:cNvSpPr>
                  <a:spLocks noChangeShapeType="1"/>
                </p:cNvSpPr>
                <p:nvPr/>
              </p:nvSpPr>
              <p:spPr bwMode="auto">
                <a:xfrm flipV="1">
                  <a:off x="4160" y="1460"/>
                  <a:ext cx="1146" cy="396"/>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2" name="Oval 26"/>
                <p:cNvSpPr>
                  <a:spLocks noChangeArrowheads="1"/>
                </p:cNvSpPr>
                <p:nvPr/>
              </p:nvSpPr>
              <p:spPr bwMode="auto">
                <a:xfrm>
                  <a:off x="5017" y="1531"/>
                  <a:ext cx="38" cy="44"/>
                </a:xfrm>
                <a:prstGeom prst="ellipse">
                  <a:avLst/>
                </a:prstGeom>
                <a:solidFill>
                  <a:srgbClr val="0000FF"/>
                </a:solidFill>
                <a:ln w="1270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Oval 27"/>
                <p:cNvSpPr>
                  <a:spLocks noChangeArrowheads="1"/>
                </p:cNvSpPr>
                <p:nvPr/>
              </p:nvSpPr>
              <p:spPr bwMode="auto">
                <a:xfrm>
                  <a:off x="5282" y="1526"/>
                  <a:ext cx="38" cy="44"/>
                </a:xfrm>
                <a:prstGeom prst="ellipse">
                  <a:avLst/>
                </a:prstGeom>
                <a:solidFill>
                  <a:srgbClr val="FF0000"/>
                </a:solidFill>
                <a:ln w="1270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Line 28"/>
                <p:cNvSpPr>
                  <a:spLocks noChangeShapeType="1"/>
                </p:cNvSpPr>
                <p:nvPr/>
              </p:nvSpPr>
              <p:spPr bwMode="auto">
                <a:xfrm>
                  <a:off x="4068" y="1242"/>
                  <a:ext cx="96" cy="18"/>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29"/>
                <p:cNvSpPr>
                  <a:spLocks noChangeShapeType="1"/>
                </p:cNvSpPr>
                <p:nvPr/>
              </p:nvSpPr>
              <p:spPr bwMode="auto">
                <a:xfrm flipV="1">
                  <a:off x="4062" y="1854"/>
                  <a:ext cx="114" cy="1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80" name="Freeform 30"/>
              <p:cNvSpPr>
                <a:spLocks/>
              </p:cNvSpPr>
              <p:nvPr/>
            </p:nvSpPr>
            <p:spPr bwMode="auto">
              <a:xfrm>
                <a:off x="4205" y="1087"/>
                <a:ext cx="36" cy="27"/>
              </a:xfrm>
              <a:custGeom>
                <a:avLst/>
                <a:gdLst>
                  <a:gd name="T0" fmla="*/ 0 w 48"/>
                  <a:gd name="T1" fmla="*/ 1 h 44"/>
                  <a:gd name="T2" fmla="*/ 2 w 48"/>
                  <a:gd name="T3" fmla="*/ 1 h 44"/>
                  <a:gd name="T4" fmla="*/ 2 w 48"/>
                  <a:gd name="T5" fmla="*/ 0 h 44"/>
                  <a:gd name="T6" fmla="*/ 0 60000 65536"/>
                  <a:gd name="T7" fmla="*/ 0 60000 65536"/>
                  <a:gd name="T8" fmla="*/ 0 60000 65536"/>
                </a:gdLst>
                <a:ahLst/>
                <a:cxnLst>
                  <a:cxn ang="T6">
                    <a:pos x="T0" y="T1"/>
                  </a:cxn>
                  <a:cxn ang="T7">
                    <a:pos x="T2" y="T3"/>
                  </a:cxn>
                  <a:cxn ang="T8">
                    <a:pos x="T4" y="T5"/>
                  </a:cxn>
                </a:cxnLst>
                <a:rect l="0" t="0" r="r" b="b"/>
                <a:pathLst>
                  <a:path w="48" h="44">
                    <a:moveTo>
                      <a:pt x="0" y="44"/>
                    </a:moveTo>
                    <a:cubicBezTo>
                      <a:pt x="16" y="43"/>
                      <a:pt x="32" y="43"/>
                      <a:pt x="40" y="36"/>
                    </a:cubicBezTo>
                    <a:cubicBezTo>
                      <a:pt x="48" y="29"/>
                      <a:pt x="48" y="14"/>
                      <a:pt x="48" y="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 name="Freeform 31"/>
              <p:cNvSpPr>
                <a:spLocks/>
              </p:cNvSpPr>
              <p:nvPr/>
            </p:nvSpPr>
            <p:spPr bwMode="auto">
              <a:xfrm>
                <a:off x="4060" y="1036"/>
                <a:ext cx="30" cy="60"/>
              </a:xfrm>
              <a:custGeom>
                <a:avLst/>
                <a:gdLst>
                  <a:gd name="T0" fmla="*/ 1 w 42"/>
                  <a:gd name="T1" fmla="*/ 0 h 80"/>
                  <a:gd name="T2" fmla="*/ 1 w 42"/>
                  <a:gd name="T3" fmla="*/ 2 h 80"/>
                  <a:gd name="T4" fmla="*/ 1 w 42"/>
                  <a:gd name="T5" fmla="*/ 2 h 80"/>
                  <a:gd name="T6" fmla="*/ 0 60000 65536"/>
                  <a:gd name="T7" fmla="*/ 0 60000 65536"/>
                  <a:gd name="T8" fmla="*/ 0 60000 65536"/>
                </a:gdLst>
                <a:ahLst/>
                <a:cxnLst>
                  <a:cxn ang="T6">
                    <a:pos x="T0" y="T1"/>
                  </a:cxn>
                  <a:cxn ang="T7">
                    <a:pos x="T2" y="T3"/>
                  </a:cxn>
                  <a:cxn ang="T8">
                    <a:pos x="T4" y="T5"/>
                  </a:cxn>
                </a:cxnLst>
                <a:rect l="0" t="0" r="r" b="b"/>
                <a:pathLst>
                  <a:path w="42" h="80">
                    <a:moveTo>
                      <a:pt x="6" y="0"/>
                    </a:moveTo>
                    <a:cubicBezTo>
                      <a:pt x="3" y="13"/>
                      <a:pt x="0" y="27"/>
                      <a:pt x="6" y="40"/>
                    </a:cubicBezTo>
                    <a:cubicBezTo>
                      <a:pt x="12" y="53"/>
                      <a:pt x="27" y="66"/>
                      <a:pt x="42" y="8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78" name="Freeform 32"/>
            <p:cNvSpPr>
              <a:spLocks/>
            </p:cNvSpPr>
            <p:nvPr/>
          </p:nvSpPr>
          <p:spPr bwMode="auto">
            <a:xfrm>
              <a:off x="4732" y="1256"/>
              <a:ext cx="48" cy="44"/>
            </a:xfrm>
            <a:custGeom>
              <a:avLst/>
              <a:gdLst>
                <a:gd name="T0" fmla="*/ 0 w 48"/>
                <a:gd name="T1" fmla="*/ 44 h 44"/>
                <a:gd name="T2" fmla="*/ 40 w 48"/>
                <a:gd name="T3" fmla="*/ 36 h 44"/>
                <a:gd name="T4" fmla="*/ 48 w 48"/>
                <a:gd name="T5" fmla="*/ 0 h 44"/>
                <a:gd name="T6" fmla="*/ 0 60000 65536"/>
                <a:gd name="T7" fmla="*/ 0 60000 65536"/>
                <a:gd name="T8" fmla="*/ 0 60000 65536"/>
              </a:gdLst>
              <a:ahLst/>
              <a:cxnLst>
                <a:cxn ang="T6">
                  <a:pos x="T0" y="T1"/>
                </a:cxn>
                <a:cxn ang="T7">
                  <a:pos x="T2" y="T3"/>
                </a:cxn>
                <a:cxn ang="T8">
                  <a:pos x="T4" y="T5"/>
                </a:cxn>
              </a:cxnLst>
              <a:rect l="0" t="0" r="r" b="b"/>
              <a:pathLst>
                <a:path w="48" h="44">
                  <a:moveTo>
                    <a:pt x="0" y="44"/>
                  </a:moveTo>
                  <a:cubicBezTo>
                    <a:pt x="16" y="43"/>
                    <a:pt x="32" y="43"/>
                    <a:pt x="40" y="36"/>
                  </a:cubicBezTo>
                  <a:cubicBezTo>
                    <a:pt x="48" y="29"/>
                    <a:pt x="48" y="14"/>
                    <a:pt x="48" y="0"/>
                  </a:cubicBezTo>
                </a:path>
              </a:pathLst>
            </a:custGeom>
            <a:noFill/>
            <a:ln w="1270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extLst>
      <p:ext uri="{BB962C8B-B14F-4D97-AF65-F5344CB8AC3E}">
        <p14:creationId xmlns:p14="http://schemas.microsoft.com/office/powerpoint/2010/main" val="3076377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pic>
        <p:nvPicPr>
          <p:cNvPr id="54276" name="Picture 6" descr="Rotation of color0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76400"/>
            <a:ext cx="69342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452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pic>
        <p:nvPicPr>
          <p:cNvPr id="55300" name="Picture 6" descr="Rotation of color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752600"/>
            <a:ext cx="7543800"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522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pic>
        <p:nvPicPr>
          <p:cNvPr id="56324" name="Picture 6" descr="color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1"/>
            <a:ext cx="754380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650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505862" name="Rectangle 6"/>
          <p:cNvSpPr>
            <a:spLocks noChangeArrowheads="1"/>
          </p:cNvSpPr>
          <p:nvPr/>
        </p:nvSpPr>
        <p:spPr bwMode="auto">
          <a:xfrm>
            <a:off x="1752600" y="1447800"/>
            <a:ext cx="8610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ü"/>
              <a:defRPr/>
            </a:pPr>
            <a:r>
              <a:rPr lang="en-US" altLang="zh-CN" sz="3000" b="1">
                <a:effectLst>
                  <a:outerShdw blurRad="38100" dist="38100" dir="2700000" algn="tl">
                    <a:srgbClr val="010199"/>
                  </a:outerShdw>
                </a:effectLst>
                <a:latin typeface="Arial" charset="0"/>
                <a:sym typeface="Symbol" pitchFamily="18" charset="2"/>
              </a:rPr>
              <a:t>  minimize spherical aberration</a:t>
            </a:r>
          </a:p>
          <a:p>
            <a:pPr algn="just">
              <a:spcBef>
                <a:spcPct val="20000"/>
              </a:spcBef>
              <a:buClr>
                <a:schemeClr val="hlink"/>
              </a:buClr>
              <a:buSzPct val="75000"/>
              <a:buFont typeface="Wingdings" pitchFamily="2" charset="2"/>
              <a:buNone/>
              <a:defRPr/>
            </a:pPr>
            <a:r>
              <a:rPr lang="en-US" altLang="zh-CN" sz="3000" b="1">
                <a:effectLst>
                  <a:outerShdw blurRad="38100" dist="38100" dir="2700000" algn="tl">
                    <a:srgbClr val="010199"/>
                  </a:outerShdw>
                </a:effectLst>
                <a:latin typeface="Arial" charset="0"/>
                <a:sym typeface="Symbol" pitchFamily="18" charset="2"/>
              </a:rPr>
              <a:t>    </a:t>
            </a:r>
          </a:p>
          <a:p>
            <a:pPr algn="just">
              <a:spcBef>
                <a:spcPct val="20000"/>
              </a:spcBef>
              <a:buClr>
                <a:schemeClr val="hlink"/>
              </a:buClr>
              <a:buSzPct val="75000"/>
              <a:buFont typeface="Wingdings" pitchFamily="2" charset="2"/>
              <a:buNone/>
              <a:defRPr/>
            </a:pPr>
            <a:r>
              <a:rPr lang="en-US" altLang="zh-CN" sz="3000" b="1">
                <a:effectLst>
                  <a:outerShdw blurRad="38100" dist="38100" dir="2700000" algn="tl">
                    <a:srgbClr val="010199"/>
                  </a:outerShdw>
                </a:effectLst>
                <a:latin typeface="Arial" charset="0"/>
                <a:sym typeface="Symbol" pitchFamily="18" charset="2"/>
              </a:rPr>
              <a:t>   2. Combination of a converging and a diverging lens (as in an achromatic doublet) can diminish spherical aberration.</a:t>
            </a:r>
          </a:p>
          <a:p>
            <a:pPr algn="just">
              <a:spcBef>
                <a:spcPct val="20000"/>
              </a:spcBef>
              <a:buClr>
                <a:schemeClr val="hlink"/>
              </a:buClr>
              <a:buSzPct val="75000"/>
              <a:buFont typeface="Wingdings" pitchFamily="2" charset="2"/>
              <a:buNone/>
              <a:defRPr/>
            </a:pPr>
            <a:r>
              <a:rPr lang="en-US" altLang="zh-CN" sz="3000" b="1">
                <a:effectLst>
                  <a:outerShdw blurRad="38100" dist="38100" dir="2700000" algn="tl">
                    <a:srgbClr val="010199"/>
                  </a:outerShdw>
                </a:effectLst>
                <a:latin typeface="Arial" charset="0"/>
                <a:sym typeface="Symbol" pitchFamily="18" charset="2"/>
              </a:rPr>
              <a:t>    3. Put the object at </a:t>
            </a:r>
            <a:r>
              <a:rPr lang="en-US" altLang="zh-CN" sz="3000" b="1" i="1">
                <a:effectLst>
                  <a:outerShdw blurRad="38100" dist="38100" dir="2700000" algn="tl">
                    <a:srgbClr val="010199"/>
                  </a:outerShdw>
                </a:effectLst>
                <a:latin typeface="Arial" charset="0"/>
                <a:sym typeface="Symbol" pitchFamily="18" charset="2"/>
              </a:rPr>
              <a:t>S</a:t>
            </a:r>
            <a:r>
              <a:rPr lang="en-US" altLang="zh-CN" sz="3000" b="1" i="1" baseline="-25000">
                <a:effectLst>
                  <a:outerShdw blurRad="38100" dist="38100" dir="2700000" algn="tl">
                    <a:srgbClr val="010199"/>
                  </a:outerShdw>
                </a:effectLst>
                <a:latin typeface="Arial" charset="0"/>
                <a:sym typeface="Symbol" pitchFamily="18" charset="2"/>
              </a:rPr>
              <a:t>o</a:t>
            </a:r>
            <a:r>
              <a:rPr lang="en-US" altLang="zh-CN" sz="3000" b="1" i="1">
                <a:effectLst>
                  <a:outerShdw blurRad="38100" dist="38100" dir="2700000" algn="tl">
                    <a:srgbClr val="010199"/>
                  </a:outerShdw>
                </a:effectLst>
                <a:latin typeface="Arial" charset="0"/>
                <a:sym typeface="Symbol" pitchFamily="18" charset="2"/>
              </a:rPr>
              <a:t>=2f</a:t>
            </a:r>
          </a:p>
          <a:p>
            <a:pPr algn="just">
              <a:spcBef>
                <a:spcPct val="20000"/>
              </a:spcBef>
              <a:buClr>
                <a:schemeClr val="hlink"/>
              </a:buClr>
              <a:buSzPct val="75000"/>
              <a:buFont typeface="Wingdings" pitchFamily="2" charset="2"/>
              <a:buNone/>
              <a:defRPr/>
            </a:pPr>
            <a:r>
              <a:rPr lang="en-US" altLang="zh-CN" sz="3000" b="1" i="1">
                <a:effectLst>
                  <a:outerShdw blurRad="38100" dist="38100" dir="2700000" algn="tl">
                    <a:srgbClr val="010199"/>
                  </a:outerShdw>
                </a:effectLst>
                <a:latin typeface="Arial" charset="0"/>
                <a:sym typeface="Symbol" pitchFamily="18" charset="2"/>
              </a:rPr>
              <a:t>    </a:t>
            </a:r>
            <a:r>
              <a:rPr lang="en-US" altLang="zh-CN" sz="3000" b="1">
                <a:effectLst>
                  <a:outerShdw blurRad="38100" dist="38100" dir="2700000" algn="tl">
                    <a:srgbClr val="010199"/>
                  </a:outerShdw>
                </a:effectLst>
                <a:latin typeface="Arial" charset="0"/>
                <a:sym typeface="Symbol" pitchFamily="18" charset="2"/>
              </a:rPr>
              <a:t>4. Use aspherical lenses</a:t>
            </a:r>
          </a:p>
          <a:p>
            <a:pPr algn="just">
              <a:spcBef>
                <a:spcPct val="20000"/>
              </a:spcBef>
              <a:buClr>
                <a:schemeClr val="hlink"/>
              </a:buClr>
              <a:buSzPct val="75000"/>
              <a:buFont typeface="Wingdings" pitchFamily="2" charset="2"/>
              <a:buNone/>
              <a:defRPr/>
            </a:pPr>
            <a:r>
              <a:rPr lang="en-US" altLang="zh-CN" sz="3000" b="1">
                <a:effectLst>
                  <a:outerShdw blurRad="38100" dist="38100" dir="2700000" algn="tl">
                    <a:srgbClr val="010199"/>
                  </a:outerShdw>
                </a:effectLst>
                <a:latin typeface="Arial" charset="0"/>
                <a:sym typeface="Symbol" pitchFamily="18" charset="2"/>
              </a:rPr>
              <a:t>    5. Use stop</a:t>
            </a:r>
          </a:p>
          <a:p>
            <a:pPr algn="just">
              <a:spcBef>
                <a:spcPct val="20000"/>
              </a:spcBef>
              <a:buClr>
                <a:schemeClr val="hlink"/>
              </a:buClr>
              <a:buSzPct val="75000"/>
              <a:buFont typeface="Wingdings" pitchFamily="2" charset="2"/>
              <a:buNone/>
              <a:defRPr/>
            </a:pPr>
            <a:r>
              <a:rPr lang="en-US" altLang="zh-CN" sz="3000" b="1">
                <a:effectLst>
                  <a:outerShdw blurRad="38100" dist="38100" dir="2700000" algn="tl">
                    <a:srgbClr val="010199"/>
                  </a:outerShdw>
                </a:effectLst>
                <a:latin typeface="Arial" charset="0"/>
                <a:sym typeface="Symbol" pitchFamily="18" charset="2"/>
              </a:rPr>
              <a:t>    6. ……</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359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919288" y="1336675"/>
            <a:ext cx="8640762" cy="255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b="1" i="1" dirty="0">
                <a:solidFill>
                  <a:srgbClr val="FF0000"/>
                </a:solidFill>
                <a:latin typeface="Times New Roman" panose="02020603050405020304" pitchFamily="18" charset="0"/>
                <a:ea typeface="Arial Unicode MS"/>
                <a:cs typeface="Arial Unicode MS"/>
              </a:rPr>
              <a:t>Do we have conjugate points free of spherical aberration? </a:t>
            </a:r>
          </a:p>
          <a:p>
            <a:pPr eaLnBrk="1" hangingPunct="1">
              <a:spcBef>
                <a:spcPct val="0"/>
              </a:spcBef>
              <a:buClrTx/>
              <a:buSzTx/>
              <a:buFontTx/>
              <a:buNone/>
            </a:pPr>
            <a:r>
              <a:rPr kumimoji="0" lang="en-US" altLang="zh-CN" b="1" dirty="0">
                <a:latin typeface="Times New Roman" panose="02020603050405020304" pitchFamily="18" charset="0"/>
                <a:ea typeface="Arial Unicode MS"/>
                <a:cs typeface="Arial Unicode MS"/>
              </a:rPr>
              <a:t>       Yes! We have.</a:t>
            </a:r>
          </a:p>
          <a:p>
            <a:pPr eaLnBrk="1" hangingPunct="1">
              <a:spcBef>
                <a:spcPct val="0"/>
              </a:spcBef>
              <a:buClrTx/>
              <a:buSzTx/>
              <a:buFontTx/>
              <a:buNone/>
            </a:pPr>
            <a:r>
              <a:rPr kumimoji="0" lang="en-US" altLang="zh-CN" b="1" dirty="0">
                <a:latin typeface="Times New Roman" panose="02020603050405020304" pitchFamily="18" charset="0"/>
                <a:ea typeface="Arial Unicode MS"/>
                <a:cs typeface="Arial Unicode MS"/>
              </a:rPr>
              <a:t>       Let first consider single spherical refractive interface. We have three special cases.</a:t>
            </a:r>
          </a:p>
        </p:txBody>
      </p:sp>
      <p:grpSp>
        <p:nvGrpSpPr>
          <p:cNvPr id="19" name="组合 18"/>
          <p:cNvGrpSpPr>
            <a:grpSpLocks/>
          </p:cNvGrpSpPr>
          <p:nvPr/>
        </p:nvGrpSpPr>
        <p:grpSpPr bwMode="auto">
          <a:xfrm>
            <a:off x="1692277" y="4221163"/>
            <a:ext cx="3330575" cy="1655762"/>
            <a:chOff x="1043608" y="4221088"/>
            <a:chExt cx="3329706" cy="1656184"/>
          </a:xfrm>
        </p:grpSpPr>
        <p:grpSp>
          <p:nvGrpSpPr>
            <p:cNvPr id="60433" name="组合 6"/>
            <p:cNvGrpSpPr>
              <a:grpSpLocks/>
            </p:cNvGrpSpPr>
            <p:nvPr/>
          </p:nvGrpSpPr>
          <p:grpSpPr bwMode="auto">
            <a:xfrm>
              <a:off x="1043608" y="4221088"/>
              <a:ext cx="2664717" cy="1656184"/>
              <a:chOff x="1691680" y="4509120"/>
              <a:chExt cx="2664717" cy="1656184"/>
            </a:xfrm>
          </p:grpSpPr>
          <p:sp>
            <p:nvSpPr>
              <p:cNvPr id="5" name="流程图: 延期 4"/>
              <p:cNvSpPr/>
              <p:nvPr/>
            </p:nvSpPr>
            <p:spPr>
              <a:xfrm>
                <a:off x="2616951" y="4509120"/>
                <a:ext cx="1739446" cy="1656184"/>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1691680" y="4509120"/>
                <a:ext cx="998035" cy="165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60434" name="文本框 7"/>
            <p:cNvSpPr txBox="1">
              <a:spLocks noChangeArrowheads="1"/>
            </p:cNvSpPr>
            <p:nvPr/>
          </p:nvSpPr>
          <p:spPr bwMode="auto">
            <a:xfrm>
              <a:off x="2141629" y="5373541"/>
              <a:ext cx="449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dirty="0"/>
                <a:t>n</a:t>
              </a:r>
              <a:r>
                <a:rPr kumimoji="0" lang="en-US" altLang="zh-CN" sz="1800" baseline="-25000" dirty="0"/>
                <a:t>1</a:t>
              </a:r>
              <a:endParaRPr kumimoji="0" lang="zh-CN" altLang="en-US" sz="1800" baseline="-25000" dirty="0"/>
            </a:p>
          </p:txBody>
        </p:sp>
        <p:sp>
          <p:nvSpPr>
            <p:cNvPr id="60435" name="文本框 88"/>
            <p:cNvSpPr txBox="1">
              <a:spLocks noChangeArrowheads="1"/>
            </p:cNvSpPr>
            <p:nvPr/>
          </p:nvSpPr>
          <p:spPr bwMode="auto">
            <a:xfrm>
              <a:off x="3923928" y="5373216"/>
              <a:ext cx="449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a:t>n</a:t>
              </a:r>
              <a:r>
                <a:rPr kumimoji="0" lang="en-US" altLang="zh-CN" sz="1800" baseline="-25000"/>
                <a:t>2</a:t>
              </a:r>
              <a:endParaRPr kumimoji="0" lang="zh-CN" altLang="en-US" sz="1800" baseline="-25000"/>
            </a:p>
          </p:txBody>
        </p:sp>
        <p:cxnSp>
          <p:nvCxnSpPr>
            <p:cNvPr id="10" name="直接箭头连接符 9"/>
            <p:cNvCxnSpPr/>
            <p:nvPr/>
          </p:nvCxnSpPr>
          <p:spPr>
            <a:xfrm>
              <a:off x="2771944" y="5084908"/>
              <a:ext cx="1439487" cy="0"/>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771944" y="5084908"/>
              <a:ext cx="1196663" cy="792364"/>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V="1">
              <a:off x="2771944" y="4437043"/>
              <a:ext cx="1296650" cy="647865"/>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2" name="文本框 101"/>
          <p:cNvSpPr txBox="1">
            <a:spLocks noChangeArrowheads="1"/>
          </p:cNvSpPr>
          <p:nvPr/>
        </p:nvSpPr>
        <p:spPr bwMode="auto">
          <a:xfrm>
            <a:off x="2644776" y="6092826"/>
            <a:ext cx="2371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a:t>Case 1: rays from </a:t>
            </a:r>
          </a:p>
          <a:p>
            <a:pPr>
              <a:spcBef>
                <a:spcPct val="0"/>
              </a:spcBef>
              <a:buClrTx/>
              <a:buSzTx/>
              <a:buFontTx/>
              <a:buNone/>
            </a:pPr>
            <a:r>
              <a:rPr kumimoji="0" lang="en-US" altLang="zh-CN" sz="1800"/>
              <a:t>the sphere center</a:t>
            </a:r>
            <a:endParaRPr kumimoji="0" lang="zh-CN" altLang="en-US" sz="1800" baseline="-25000"/>
          </a:p>
        </p:txBody>
      </p:sp>
      <p:grpSp>
        <p:nvGrpSpPr>
          <p:cNvPr id="104" name="组合 103"/>
          <p:cNvGrpSpPr>
            <a:grpSpLocks/>
          </p:cNvGrpSpPr>
          <p:nvPr/>
        </p:nvGrpSpPr>
        <p:grpSpPr bwMode="auto">
          <a:xfrm>
            <a:off x="5845175" y="4256882"/>
            <a:ext cx="3527425" cy="1655762"/>
            <a:chOff x="1043608" y="4221088"/>
            <a:chExt cx="3528392" cy="1656184"/>
          </a:xfrm>
        </p:grpSpPr>
        <p:grpSp>
          <p:nvGrpSpPr>
            <p:cNvPr id="60425" name="组合 104"/>
            <p:cNvGrpSpPr>
              <a:grpSpLocks/>
            </p:cNvGrpSpPr>
            <p:nvPr/>
          </p:nvGrpSpPr>
          <p:grpSpPr bwMode="auto">
            <a:xfrm>
              <a:off x="1043608" y="4221088"/>
              <a:ext cx="2664555" cy="1656184"/>
              <a:chOff x="1691680" y="4509120"/>
              <a:chExt cx="2664555" cy="1656184"/>
            </a:xfrm>
          </p:grpSpPr>
          <p:sp>
            <p:nvSpPr>
              <p:cNvPr id="111" name="流程图: 延期 110"/>
              <p:cNvSpPr/>
              <p:nvPr/>
            </p:nvSpPr>
            <p:spPr>
              <a:xfrm>
                <a:off x="2617446" y="4509120"/>
                <a:ext cx="1738789" cy="1656184"/>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矩形 111"/>
              <p:cNvSpPr/>
              <p:nvPr/>
            </p:nvSpPr>
            <p:spPr>
              <a:xfrm>
                <a:off x="1691680" y="4509120"/>
                <a:ext cx="1008338" cy="165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60426" name="文本框 105"/>
            <p:cNvSpPr txBox="1">
              <a:spLocks noChangeArrowheads="1"/>
            </p:cNvSpPr>
            <p:nvPr/>
          </p:nvSpPr>
          <p:spPr bwMode="auto">
            <a:xfrm>
              <a:off x="2086881" y="5296424"/>
              <a:ext cx="449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dirty="0"/>
                <a:t>n</a:t>
              </a:r>
              <a:r>
                <a:rPr kumimoji="0" lang="en-US" altLang="zh-CN" sz="1800" baseline="-25000" dirty="0"/>
                <a:t>1</a:t>
              </a:r>
              <a:endParaRPr kumimoji="0" lang="zh-CN" altLang="en-US" sz="1800" baseline="-25000" dirty="0"/>
            </a:p>
          </p:txBody>
        </p:sp>
        <p:sp>
          <p:nvSpPr>
            <p:cNvPr id="60427" name="文本框 106"/>
            <p:cNvSpPr txBox="1">
              <a:spLocks noChangeArrowheads="1"/>
            </p:cNvSpPr>
            <p:nvPr/>
          </p:nvSpPr>
          <p:spPr bwMode="auto">
            <a:xfrm>
              <a:off x="3923928" y="5373216"/>
              <a:ext cx="449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a:t>n</a:t>
              </a:r>
              <a:r>
                <a:rPr kumimoji="0" lang="en-US" altLang="zh-CN" sz="1800" baseline="-25000"/>
                <a:t>2</a:t>
              </a:r>
              <a:endParaRPr kumimoji="0" lang="zh-CN" altLang="en-US" sz="1800" baseline="-25000"/>
            </a:p>
          </p:txBody>
        </p:sp>
        <p:cxnSp>
          <p:nvCxnSpPr>
            <p:cNvPr id="108" name="直接箭头连接符 107"/>
            <p:cNvCxnSpPr/>
            <p:nvPr/>
          </p:nvCxnSpPr>
          <p:spPr>
            <a:xfrm>
              <a:off x="3131742" y="5084908"/>
              <a:ext cx="1440258" cy="0"/>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3203200" y="4724453"/>
              <a:ext cx="1197303" cy="792365"/>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3168265" y="4718102"/>
              <a:ext cx="1295755" cy="649453"/>
            </a:xfrm>
            <a:prstGeom prst="straightConnector1">
              <a:avLst/>
            </a:prstGeom>
            <a:ln w="28575">
              <a:solidFill>
                <a:srgbClr val="FF33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2" name="文本框 121"/>
          <p:cNvSpPr txBox="1">
            <a:spLocks noChangeArrowheads="1"/>
          </p:cNvSpPr>
          <p:nvPr/>
        </p:nvSpPr>
        <p:spPr bwMode="auto">
          <a:xfrm>
            <a:off x="6888164" y="6094413"/>
            <a:ext cx="2371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1800"/>
              <a:t>Case 2: rays passing the sphere vertex</a:t>
            </a:r>
            <a:endParaRPr kumimoji="0" lang="zh-CN" altLang="en-US" sz="1800" baseline="-25000"/>
          </a:p>
        </p:txBody>
      </p:sp>
      <p:sp>
        <p:nvSpPr>
          <p:cNvPr id="27" name="Rectangle 2"/>
          <p:cNvSpPr txBox="1">
            <a:spLocks noChangeArrowheads="1"/>
          </p:cNvSpPr>
          <p:nvPr/>
        </p:nvSpPr>
        <p:spPr>
          <a:xfrm>
            <a:off x="1981200" y="117476"/>
            <a:ext cx="7391400" cy="11398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2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774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919288" y="1336675"/>
            <a:ext cx="82089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b="1" dirty="0">
                <a:latin typeface="Times New Roman" panose="02020603050405020304" pitchFamily="18" charset="0"/>
                <a:ea typeface="Arial Unicode MS"/>
                <a:cs typeface="Arial Unicode MS"/>
              </a:rPr>
              <a:t>Case 3: </a:t>
            </a:r>
            <a:r>
              <a:rPr kumimoji="0" lang="en-US" altLang="zh-CN" dirty="0">
                <a:latin typeface="Times New Roman" panose="02020603050405020304" pitchFamily="18" charset="0"/>
                <a:ea typeface="Arial Unicode MS"/>
                <a:cs typeface="Arial Unicode MS"/>
              </a:rPr>
              <a:t>Aplanatic points</a:t>
            </a:r>
          </a:p>
        </p:txBody>
      </p:sp>
      <p:graphicFrame>
        <p:nvGraphicFramePr>
          <p:cNvPr id="58372" name="Object 4"/>
          <p:cNvGraphicFramePr>
            <a:graphicFrameLocks noChangeAspect="1"/>
          </p:cNvGraphicFramePr>
          <p:nvPr>
            <p:extLst>
              <p:ext uri="{D42A27DB-BD31-4B8C-83A1-F6EECF244321}">
                <p14:modId xmlns:p14="http://schemas.microsoft.com/office/powerpoint/2010/main" val="1021725939"/>
              </p:ext>
            </p:extLst>
          </p:nvPr>
        </p:nvGraphicFramePr>
        <p:xfrm>
          <a:off x="1770063" y="4632326"/>
          <a:ext cx="4933950" cy="1965325"/>
        </p:xfrm>
        <a:graphic>
          <a:graphicData uri="http://schemas.openxmlformats.org/presentationml/2006/ole">
            <mc:AlternateContent xmlns:mc="http://schemas.openxmlformats.org/markup-compatibility/2006">
              <mc:Choice xmlns:v="urn:schemas-microsoft-com:vml" Requires="v">
                <p:oleObj name="Equation" r:id="rId3" imgW="3441600" imgH="990360" progId="Equation.DSMT4">
                  <p:embed/>
                </p:oleObj>
              </mc:Choice>
              <mc:Fallback>
                <p:oleObj name="Equation" r:id="rId3" imgW="3441600" imgH="990360" progId="Equation.DSMT4">
                  <p:embed/>
                  <p:pic>
                    <p:nvPicPr>
                      <p:cNvPr id="58372" name="Object 4"/>
                      <p:cNvPicPr>
                        <a:picLocks noChangeAspect="1" noChangeArrowheads="1"/>
                      </p:cNvPicPr>
                      <p:nvPr/>
                    </p:nvPicPr>
                    <p:blipFill>
                      <a:blip r:embed="rId4"/>
                      <a:srcRect/>
                      <a:stretch>
                        <a:fillRect/>
                      </a:stretch>
                    </p:blipFill>
                    <p:spPr bwMode="auto">
                      <a:xfrm>
                        <a:off x="1770063" y="4632326"/>
                        <a:ext cx="493395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 name="Object 3"/>
          <p:cNvGraphicFramePr>
            <a:graphicFrameLocks noChangeAspect="1"/>
          </p:cNvGraphicFramePr>
          <p:nvPr>
            <p:extLst>
              <p:ext uri="{D42A27DB-BD31-4B8C-83A1-F6EECF244321}">
                <p14:modId xmlns:p14="http://schemas.microsoft.com/office/powerpoint/2010/main" val="3866212609"/>
              </p:ext>
            </p:extLst>
          </p:nvPr>
        </p:nvGraphicFramePr>
        <p:xfrm>
          <a:off x="2682875" y="2628900"/>
          <a:ext cx="6211888" cy="973138"/>
        </p:xfrm>
        <a:graphic>
          <a:graphicData uri="http://schemas.openxmlformats.org/presentationml/2006/ole">
            <mc:AlternateContent xmlns:mc="http://schemas.openxmlformats.org/markup-compatibility/2006">
              <mc:Choice xmlns:v="urn:schemas-microsoft-com:vml" Requires="v">
                <p:oleObj name="Equation" r:id="rId5" imgW="3314520" imgH="558720" progId="Equation.DSMT4">
                  <p:embed/>
                </p:oleObj>
              </mc:Choice>
              <mc:Fallback>
                <p:oleObj name="Equation" r:id="rId5" imgW="3314520" imgH="558720" progId="Equation.DSMT4">
                  <p:embed/>
                  <p:pic>
                    <p:nvPicPr>
                      <p:cNvPr id="79" name="Object 3"/>
                      <p:cNvPicPr>
                        <a:picLocks noChangeAspect="1" noChangeArrowheads="1"/>
                      </p:cNvPicPr>
                      <p:nvPr/>
                    </p:nvPicPr>
                    <p:blipFill>
                      <a:blip r:embed="rId6"/>
                      <a:srcRect/>
                      <a:stretch>
                        <a:fillRect/>
                      </a:stretch>
                    </p:blipFill>
                    <p:spPr bwMode="auto">
                      <a:xfrm>
                        <a:off x="2682875" y="2628900"/>
                        <a:ext cx="62118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a:spLocks noChangeArrowheads="1"/>
          </p:cNvSpPr>
          <p:nvPr/>
        </p:nvSpPr>
        <p:spPr bwMode="auto">
          <a:xfrm>
            <a:off x="2424114" y="1989138"/>
            <a:ext cx="6611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400" b="1">
                <a:latin typeface="Times New Roman" panose="02020603050405020304" pitchFamily="18" charset="0"/>
                <a:ea typeface="Arial Unicode MS"/>
                <a:cs typeface="Arial Unicode MS"/>
              </a:rPr>
              <a:t>Recalling the third order imaging formula: </a:t>
            </a:r>
          </a:p>
        </p:txBody>
      </p:sp>
      <p:sp>
        <p:nvSpPr>
          <p:cNvPr id="81" name="矩形 80"/>
          <p:cNvSpPr>
            <a:spLocks noChangeArrowheads="1"/>
          </p:cNvSpPr>
          <p:nvPr/>
        </p:nvSpPr>
        <p:spPr bwMode="auto">
          <a:xfrm>
            <a:off x="2424114" y="3687763"/>
            <a:ext cx="78120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400" b="1">
                <a:latin typeface="Times New Roman" panose="02020603050405020304" pitchFamily="18" charset="0"/>
                <a:ea typeface="Arial Unicode MS"/>
                <a:cs typeface="Arial Unicode MS"/>
              </a:rPr>
              <a:t>We know there are two conjugation points free from SA, called aplanatic points:</a:t>
            </a:r>
          </a:p>
        </p:txBody>
      </p:sp>
      <p:grpSp>
        <p:nvGrpSpPr>
          <p:cNvPr id="43" name="Group 5"/>
          <p:cNvGrpSpPr>
            <a:grpSpLocks/>
          </p:cNvGrpSpPr>
          <p:nvPr/>
        </p:nvGrpSpPr>
        <p:grpSpPr bwMode="auto">
          <a:xfrm>
            <a:off x="8127207" y="4529138"/>
            <a:ext cx="2986088" cy="1962151"/>
            <a:chOff x="608" y="405"/>
            <a:chExt cx="1881" cy="1236"/>
          </a:xfrm>
        </p:grpSpPr>
        <p:sp>
          <p:nvSpPr>
            <p:cNvPr id="44" name="Rectangle 6"/>
            <p:cNvSpPr>
              <a:spLocks noChangeArrowheads="1"/>
            </p:cNvSpPr>
            <p:nvPr/>
          </p:nvSpPr>
          <p:spPr bwMode="auto">
            <a:xfrm flipH="1">
              <a:off x="608" y="462"/>
              <a:ext cx="1314" cy="1170"/>
            </a:xfrm>
            <a:prstGeom prst="rect">
              <a:avLst/>
            </a:prstGeom>
            <a:solidFill>
              <a:srgbClr val="99CCFF"/>
            </a:solidFill>
            <a:ln w="38100" algn="ctr">
              <a:solidFill>
                <a:schemeClr val="bg2">
                  <a:lumMod val="20000"/>
                  <a:lumOff val="8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defRPr/>
              </a:pPr>
              <a:endParaRPr lang="zh-CN" altLang="en-US"/>
            </a:p>
          </p:txBody>
        </p:sp>
        <p:sp>
          <p:nvSpPr>
            <p:cNvPr id="45" name="Arc 7"/>
            <p:cNvSpPr>
              <a:spLocks/>
            </p:cNvSpPr>
            <p:nvPr/>
          </p:nvSpPr>
          <p:spPr bwMode="auto">
            <a:xfrm>
              <a:off x="1562" y="460"/>
              <a:ext cx="747" cy="1181"/>
            </a:xfrm>
            <a:custGeom>
              <a:avLst/>
              <a:gdLst>
                <a:gd name="T0" fmla="*/ 0 w 21600"/>
                <a:gd name="T1" fmla="*/ 0 h 38414"/>
                <a:gd name="T2" fmla="*/ 0 w 21600"/>
                <a:gd name="T3" fmla="*/ 0 h 38414"/>
                <a:gd name="T4" fmla="*/ 0 w 21600"/>
                <a:gd name="T5" fmla="*/ 0 h 38414"/>
                <a:gd name="T6" fmla="*/ 0 60000 65536"/>
                <a:gd name="T7" fmla="*/ 0 60000 65536"/>
                <a:gd name="T8" fmla="*/ 0 60000 65536"/>
              </a:gdLst>
              <a:ahLst/>
              <a:cxnLst>
                <a:cxn ang="T6">
                  <a:pos x="T0" y="T1"/>
                </a:cxn>
                <a:cxn ang="T7">
                  <a:pos x="T2" y="T3"/>
                </a:cxn>
                <a:cxn ang="T8">
                  <a:pos x="T4" y="T5"/>
                </a:cxn>
              </a:cxnLst>
              <a:rect l="0" t="0" r="r" b="b"/>
              <a:pathLst>
                <a:path w="21600" h="38414" fill="none" extrusionOk="0">
                  <a:moveTo>
                    <a:pt x="10288" y="-1"/>
                  </a:moveTo>
                  <a:cubicBezTo>
                    <a:pt x="17258" y="3775"/>
                    <a:pt x="21600" y="11065"/>
                    <a:pt x="21600" y="18992"/>
                  </a:cubicBezTo>
                  <a:cubicBezTo>
                    <a:pt x="21600" y="27256"/>
                    <a:pt x="16884" y="34796"/>
                    <a:pt x="9452" y="38413"/>
                  </a:cubicBezTo>
                </a:path>
                <a:path w="21600" h="38414" stroke="0" extrusionOk="0">
                  <a:moveTo>
                    <a:pt x="10288" y="-1"/>
                  </a:moveTo>
                  <a:cubicBezTo>
                    <a:pt x="17258" y="3775"/>
                    <a:pt x="21600" y="11065"/>
                    <a:pt x="21600" y="18992"/>
                  </a:cubicBezTo>
                  <a:cubicBezTo>
                    <a:pt x="21600" y="27256"/>
                    <a:pt x="16884" y="34796"/>
                    <a:pt x="9452" y="38413"/>
                  </a:cubicBezTo>
                  <a:lnTo>
                    <a:pt x="0" y="18992"/>
                  </a:lnTo>
                  <a:lnTo>
                    <a:pt x="10288" y="-1"/>
                  </a:lnTo>
                  <a:close/>
                </a:path>
              </a:pathLst>
            </a:custGeom>
            <a:solidFill>
              <a:srgbClr val="99CCFF"/>
            </a:solidFill>
            <a:ln w="38100">
              <a:solidFill>
                <a:srgbClr val="FF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6" name="Line 8"/>
            <p:cNvSpPr>
              <a:spLocks noChangeShapeType="1"/>
            </p:cNvSpPr>
            <p:nvPr/>
          </p:nvSpPr>
          <p:spPr bwMode="auto">
            <a:xfrm flipH="1">
              <a:off x="1180" y="658"/>
              <a:ext cx="986" cy="38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7" name="Text Box 9"/>
            <p:cNvSpPr txBox="1">
              <a:spLocks noChangeArrowheads="1"/>
            </p:cNvSpPr>
            <p:nvPr/>
          </p:nvSpPr>
          <p:spPr bwMode="auto">
            <a:xfrm flipH="1">
              <a:off x="629" y="1035"/>
              <a:ext cx="2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P</a:t>
              </a:r>
              <a:r>
                <a:rPr kumimoji="0" lang="en-US" altLang="zh-CN" sz="1800" i="1">
                  <a:solidFill>
                    <a:schemeClr val="bg1"/>
                  </a:solidFill>
                  <a:latin typeface="Times New Roman" panose="02020603050405020304" pitchFamily="18" charset="0"/>
                  <a:ea typeface="Arial Unicode MS"/>
                  <a:cs typeface="Times New Roman" panose="02020603050405020304" pitchFamily="18" charset="0"/>
                </a:rPr>
                <a:t>'</a:t>
              </a:r>
            </a:p>
          </p:txBody>
        </p:sp>
        <p:sp>
          <p:nvSpPr>
            <p:cNvPr id="48" name="Line 10"/>
            <p:cNvSpPr>
              <a:spLocks noChangeShapeType="1"/>
            </p:cNvSpPr>
            <p:nvPr/>
          </p:nvSpPr>
          <p:spPr bwMode="auto">
            <a:xfrm flipH="1">
              <a:off x="679" y="1038"/>
              <a:ext cx="1696" cy="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49" name="Text Box 11"/>
            <p:cNvSpPr txBox="1">
              <a:spLocks noChangeArrowheads="1"/>
            </p:cNvSpPr>
            <p:nvPr/>
          </p:nvSpPr>
          <p:spPr bwMode="auto">
            <a:xfrm flipH="1">
              <a:off x="2080" y="405"/>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A</a:t>
              </a:r>
              <a:endParaRPr kumimoji="0" lang="en-US" altLang="zh-CN" sz="1800">
                <a:latin typeface="Times New Roman" panose="02020603050405020304" pitchFamily="18" charset="0"/>
                <a:ea typeface="Arial Unicode MS"/>
                <a:cs typeface="Arial Unicode MS"/>
              </a:endParaRPr>
            </a:p>
          </p:txBody>
        </p:sp>
        <p:sp>
          <p:nvSpPr>
            <p:cNvPr id="50" name="Text Box 12"/>
            <p:cNvSpPr txBox="1">
              <a:spLocks noChangeArrowheads="1"/>
            </p:cNvSpPr>
            <p:nvPr/>
          </p:nvSpPr>
          <p:spPr bwMode="auto">
            <a:xfrm flipH="1">
              <a:off x="1012" y="1015"/>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P</a:t>
              </a:r>
            </a:p>
          </p:txBody>
        </p:sp>
        <p:sp>
          <p:nvSpPr>
            <p:cNvPr id="51" name="Line 13"/>
            <p:cNvSpPr>
              <a:spLocks noChangeShapeType="1"/>
            </p:cNvSpPr>
            <p:nvPr/>
          </p:nvSpPr>
          <p:spPr bwMode="auto">
            <a:xfrm flipH="1">
              <a:off x="1562" y="546"/>
              <a:ext cx="786" cy="497"/>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2" name="Line 14"/>
            <p:cNvSpPr>
              <a:spLocks noChangeShapeType="1"/>
            </p:cNvSpPr>
            <p:nvPr/>
          </p:nvSpPr>
          <p:spPr bwMode="auto">
            <a:xfrm flipH="1">
              <a:off x="674" y="1050"/>
              <a:ext cx="0" cy="4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3" name="Line 15"/>
            <p:cNvSpPr>
              <a:spLocks noChangeShapeType="1"/>
            </p:cNvSpPr>
            <p:nvPr/>
          </p:nvSpPr>
          <p:spPr bwMode="auto">
            <a:xfrm flipH="1">
              <a:off x="1591" y="1063"/>
              <a:ext cx="0" cy="4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4" name="Line 16"/>
            <p:cNvSpPr>
              <a:spLocks noChangeShapeType="1"/>
            </p:cNvSpPr>
            <p:nvPr/>
          </p:nvSpPr>
          <p:spPr bwMode="auto">
            <a:xfrm flipH="1">
              <a:off x="1183" y="1063"/>
              <a:ext cx="0" cy="2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5" name="Line 17"/>
            <p:cNvSpPr>
              <a:spLocks noChangeShapeType="1"/>
            </p:cNvSpPr>
            <p:nvPr/>
          </p:nvSpPr>
          <p:spPr bwMode="auto">
            <a:xfrm flipH="1">
              <a:off x="674" y="1458"/>
              <a:ext cx="924"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6" name="Line 18"/>
            <p:cNvSpPr>
              <a:spLocks noChangeShapeType="1"/>
            </p:cNvSpPr>
            <p:nvPr/>
          </p:nvSpPr>
          <p:spPr bwMode="auto">
            <a:xfrm flipH="1">
              <a:off x="1183" y="1189"/>
              <a:ext cx="408"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7" name="Arc 19"/>
            <p:cNvSpPr>
              <a:spLocks/>
            </p:cNvSpPr>
            <p:nvPr/>
          </p:nvSpPr>
          <p:spPr bwMode="auto">
            <a:xfrm flipV="1">
              <a:off x="1579" y="942"/>
              <a:ext cx="156" cy="102"/>
            </a:xfrm>
            <a:custGeom>
              <a:avLst/>
              <a:gdLst>
                <a:gd name="T0" fmla="*/ 0 w 21600"/>
                <a:gd name="T1" fmla="*/ 0 h 21351"/>
                <a:gd name="T2" fmla="*/ 0 w 21600"/>
                <a:gd name="T3" fmla="*/ 0 h 21351"/>
                <a:gd name="T4" fmla="*/ 0 w 21600"/>
                <a:gd name="T5" fmla="*/ 0 h 21351"/>
                <a:gd name="T6" fmla="*/ 0 60000 65536"/>
                <a:gd name="T7" fmla="*/ 0 60000 65536"/>
                <a:gd name="T8" fmla="*/ 0 60000 65536"/>
              </a:gdLst>
              <a:ahLst/>
              <a:cxnLst>
                <a:cxn ang="T6">
                  <a:pos x="T0" y="T1"/>
                </a:cxn>
                <a:cxn ang="T7">
                  <a:pos x="T2" y="T3"/>
                </a:cxn>
                <a:cxn ang="T8">
                  <a:pos x="T4" y="T5"/>
                </a:cxn>
              </a:cxnLst>
              <a:rect l="0" t="0" r="r" b="b"/>
              <a:pathLst>
                <a:path w="21600" h="21351" fill="none" extrusionOk="0">
                  <a:moveTo>
                    <a:pt x="19423" y="0"/>
                  </a:moveTo>
                  <a:cubicBezTo>
                    <a:pt x="20855" y="2944"/>
                    <a:pt x="21600" y="6175"/>
                    <a:pt x="21600" y="9449"/>
                  </a:cubicBezTo>
                  <a:cubicBezTo>
                    <a:pt x="21600" y="13680"/>
                    <a:pt x="20356" y="17819"/>
                    <a:pt x="18025" y="21351"/>
                  </a:cubicBezTo>
                </a:path>
                <a:path w="21600" h="21351" stroke="0" extrusionOk="0">
                  <a:moveTo>
                    <a:pt x="19423" y="0"/>
                  </a:moveTo>
                  <a:cubicBezTo>
                    <a:pt x="20855" y="2944"/>
                    <a:pt x="21600" y="6175"/>
                    <a:pt x="21600" y="9449"/>
                  </a:cubicBezTo>
                  <a:cubicBezTo>
                    <a:pt x="21600" y="13680"/>
                    <a:pt x="20356" y="17819"/>
                    <a:pt x="18025" y="21351"/>
                  </a:cubicBezTo>
                  <a:lnTo>
                    <a:pt x="0" y="9449"/>
                  </a:lnTo>
                  <a:lnTo>
                    <a:pt x="19423" y="0"/>
                  </a:lnTo>
                  <a:close/>
                </a:path>
              </a:pathLst>
            </a:cu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58" name="Text Box 20"/>
            <p:cNvSpPr txBox="1">
              <a:spLocks noChangeArrowheads="1"/>
            </p:cNvSpPr>
            <p:nvPr/>
          </p:nvSpPr>
          <p:spPr bwMode="auto">
            <a:xfrm flipH="1">
              <a:off x="1555" y="1012"/>
              <a:ext cx="2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C</a:t>
              </a:r>
            </a:p>
          </p:txBody>
        </p:sp>
        <p:sp>
          <p:nvSpPr>
            <p:cNvPr id="59" name="Text Box 21"/>
            <p:cNvSpPr txBox="1">
              <a:spLocks noChangeArrowheads="1"/>
            </p:cNvSpPr>
            <p:nvPr/>
          </p:nvSpPr>
          <p:spPr bwMode="auto">
            <a:xfrm flipH="1">
              <a:off x="2285" y="988"/>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V</a:t>
              </a:r>
            </a:p>
          </p:txBody>
        </p:sp>
        <p:sp>
          <p:nvSpPr>
            <p:cNvPr id="60" name="Text Box 22"/>
            <p:cNvSpPr txBox="1">
              <a:spLocks noChangeArrowheads="1"/>
            </p:cNvSpPr>
            <p:nvPr/>
          </p:nvSpPr>
          <p:spPr bwMode="auto">
            <a:xfrm flipH="1">
              <a:off x="2143" y="1341"/>
              <a:ext cx="2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n</a:t>
              </a:r>
              <a:r>
                <a:rPr kumimoji="0" lang="en-US" altLang="zh-CN" sz="1800" baseline="-25000">
                  <a:latin typeface="Times New Roman" panose="02020603050405020304" pitchFamily="18" charset="0"/>
                  <a:ea typeface="Arial Unicode MS"/>
                  <a:cs typeface="Arial Unicode MS"/>
                </a:rPr>
                <a:t>2</a:t>
              </a:r>
            </a:p>
          </p:txBody>
        </p:sp>
        <p:sp>
          <p:nvSpPr>
            <p:cNvPr id="61" name="Text Box 23"/>
            <p:cNvSpPr txBox="1">
              <a:spLocks noChangeArrowheads="1"/>
            </p:cNvSpPr>
            <p:nvPr/>
          </p:nvSpPr>
          <p:spPr bwMode="auto">
            <a:xfrm flipH="1">
              <a:off x="1842" y="1336"/>
              <a:ext cx="2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n</a:t>
              </a:r>
              <a:r>
                <a:rPr kumimoji="0" lang="en-US" altLang="zh-CN" sz="1800" baseline="-25000">
                  <a:solidFill>
                    <a:schemeClr val="bg1"/>
                  </a:solidFill>
                  <a:latin typeface="Times New Roman" panose="02020603050405020304" pitchFamily="18" charset="0"/>
                  <a:ea typeface="Arial Unicode MS"/>
                  <a:cs typeface="Arial Unicode MS"/>
                </a:rPr>
                <a:t>1</a:t>
              </a:r>
            </a:p>
          </p:txBody>
        </p:sp>
        <p:sp>
          <p:nvSpPr>
            <p:cNvPr id="62" name="Line 24"/>
            <p:cNvSpPr>
              <a:spLocks noChangeShapeType="1"/>
            </p:cNvSpPr>
            <p:nvPr/>
          </p:nvSpPr>
          <p:spPr bwMode="auto">
            <a:xfrm flipH="1">
              <a:off x="2168" y="648"/>
              <a:ext cx="0" cy="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3" name="Text Box 25"/>
            <p:cNvSpPr txBox="1">
              <a:spLocks noChangeArrowheads="1"/>
            </p:cNvSpPr>
            <p:nvPr/>
          </p:nvSpPr>
          <p:spPr bwMode="auto">
            <a:xfrm>
              <a:off x="2124" y="760"/>
              <a:ext cx="18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h</a:t>
              </a:r>
              <a:endParaRPr kumimoji="0" lang="en-US" altLang="zh-CN" sz="1800" baseline="-25000">
                <a:solidFill>
                  <a:schemeClr val="bg1"/>
                </a:solidFill>
                <a:latin typeface="Times New Roman" panose="02020603050405020304" pitchFamily="18" charset="0"/>
                <a:ea typeface="Arial Unicode MS"/>
                <a:cs typeface="Arial Unicode MS"/>
              </a:endParaRPr>
            </a:p>
          </p:txBody>
        </p:sp>
        <p:sp>
          <p:nvSpPr>
            <p:cNvPr id="64" name="Oval 26"/>
            <p:cNvSpPr>
              <a:spLocks noChangeArrowheads="1"/>
            </p:cNvSpPr>
            <p:nvPr/>
          </p:nvSpPr>
          <p:spPr bwMode="auto">
            <a:xfrm flipH="1">
              <a:off x="2286" y="1014"/>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endParaRPr kumimoji="0" lang="zh-CN" altLang="en-US" sz="1800"/>
            </a:p>
          </p:txBody>
        </p:sp>
        <p:sp>
          <p:nvSpPr>
            <p:cNvPr id="65" name="Oval 27"/>
            <p:cNvSpPr>
              <a:spLocks noChangeArrowheads="1"/>
            </p:cNvSpPr>
            <p:nvPr/>
          </p:nvSpPr>
          <p:spPr bwMode="auto">
            <a:xfrm flipH="1">
              <a:off x="1157" y="1021"/>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endParaRPr kumimoji="0" lang="zh-CN" altLang="en-US" sz="1800"/>
            </a:p>
          </p:txBody>
        </p:sp>
        <p:sp>
          <p:nvSpPr>
            <p:cNvPr id="66" name="Oval 28"/>
            <p:cNvSpPr>
              <a:spLocks noChangeArrowheads="1"/>
            </p:cNvSpPr>
            <p:nvPr/>
          </p:nvSpPr>
          <p:spPr bwMode="auto">
            <a:xfrm flipH="1">
              <a:off x="1560" y="1022"/>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endParaRPr kumimoji="0" lang="zh-CN" altLang="en-US" sz="1800"/>
            </a:p>
          </p:txBody>
        </p:sp>
        <p:sp>
          <p:nvSpPr>
            <p:cNvPr id="67" name="Line 29"/>
            <p:cNvSpPr>
              <a:spLocks noChangeShapeType="1"/>
            </p:cNvSpPr>
            <p:nvPr/>
          </p:nvSpPr>
          <p:spPr bwMode="auto">
            <a:xfrm flipH="1">
              <a:off x="677" y="641"/>
              <a:ext cx="1526" cy="403"/>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8" name="Line 30"/>
            <p:cNvSpPr>
              <a:spLocks noChangeShapeType="1"/>
            </p:cNvSpPr>
            <p:nvPr/>
          </p:nvSpPr>
          <p:spPr bwMode="auto">
            <a:xfrm flipH="1">
              <a:off x="2159" y="563"/>
              <a:ext cx="302" cy="91"/>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9" name="Oval 31"/>
            <p:cNvSpPr>
              <a:spLocks noChangeArrowheads="1"/>
            </p:cNvSpPr>
            <p:nvPr/>
          </p:nvSpPr>
          <p:spPr bwMode="auto">
            <a:xfrm flipH="1">
              <a:off x="648" y="1022"/>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endParaRPr kumimoji="0" lang="zh-CN" altLang="en-US" sz="1800"/>
            </a:p>
          </p:txBody>
        </p:sp>
        <p:sp>
          <p:nvSpPr>
            <p:cNvPr id="70" name="Line 32"/>
            <p:cNvSpPr>
              <a:spLocks noChangeShapeType="1"/>
            </p:cNvSpPr>
            <p:nvPr/>
          </p:nvSpPr>
          <p:spPr bwMode="auto">
            <a:xfrm>
              <a:off x="2312" y="1034"/>
              <a:ext cx="0" cy="33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71" name="Line 33"/>
            <p:cNvSpPr>
              <a:spLocks noChangeShapeType="1"/>
            </p:cNvSpPr>
            <p:nvPr/>
          </p:nvSpPr>
          <p:spPr bwMode="auto">
            <a:xfrm flipH="1">
              <a:off x="1592" y="1298"/>
              <a:ext cx="720" cy="0"/>
            </a:xfrm>
            <a:prstGeom prst="line">
              <a:avLst/>
            </a:prstGeom>
            <a:noFill/>
            <a:ln w="3810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72" name="Text Box 34"/>
            <p:cNvSpPr txBox="1">
              <a:spLocks noChangeArrowheads="1"/>
            </p:cNvSpPr>
            <p:nvPr/>
          </p:nvSpPr>
          <p:spPr bwMode="auto">
            <a:xfrm flipH="1">
              <a:off x="1859" y="1179"/>
              <a:ext cx="204" cy="231"/>
            </a:xfrm>
            <a:prstGeom prst="rect">
              <a:avLst/>
            </a:prstGeom>
            <a:solidFill>
              <a:srgbClr val="99CCFF"/>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0"/>
                </a:spcBef>
                <a:buClrTx/>
                <a:buSzTx/>
                <a:buFontTx/>
                <a:buNone/>
              </a:pPr>
              <a:r>
                <a:rPr kumimoji="0" lang="en-US" altLang="zh-CN" sz="1800" i="1">
                  <a:solidFill>
                    <a:schemeClr val="bg1"/>
                  </a:solidFill>
                  <a:latin typeface="Times New Roman" panose="02020603050405020304" pitchFamily="18" charset="0"/>
                  <a:ea typeface="Arial Unicode MS"/>
                  <a:cs typeface="Arial Unicode MS"/>
                </a:rPr>
                <a:t>R</a:t>
              </a:r>
              <a:endParaRPr kumimoji="0" lang="en-US" altLang="zh-CN" sz="1800" baseline="-25000">
                <a:solidFill>
                  <a:schemeClr val="bg1"/>
                </a:solidFill>
                <a:latin typeface="Times New Roman" panose="02020603050405020304" pitchFamily="18" charset="0"/>
                <a:ea typeface="Arial Unicode MS"/>
                <a:cs typeface="Arial Unicode MS"/>
              </a:endParaRPr>
            </a:p>
          </p:txBody>
        </p:sp>
        <p:pic>
          <p:nvPicPr>
            <p:cNvPr id="73" name="图片 7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0" y="1058"/>
              <a:ext cx="217" cy="284"/>
            </a:xfrm>
            <a:prstGeom prst="rect">
              <a:avLst/>
            </a:prstGeom>
            <a:solidFill>
              <a:srgbClr val="99CCFF"/>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图片 7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3" y="1317"/>
              <a:ext cx="217" cy="284"/>
            </a:xfrm>
            <a:prstGeom prst="rect">
              <a:avLst/>
            </a:prstGeom>
            <a:solidFill>
              <a:srgbClr val="99CCFF"/>
            </a:solidFill>
            <a:ln>
              <a:noFill/>
            </a:ln>
            <a:effectLst/>
            <a:extLs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5" name="Rectangle 2"/>
          <p:cNvSpPr txBox="1">
            <a:spLocks noChangeArrowheads="1"/>
          </p:cNvSpPr>
          <p:nvPr/>
        </p:nvSpPr>
        <p:spPr>
          <a:xfrm>
            <a:off x="1981200" y="155575"/>
            <a:ext cx="7391400" cy="1139825"/>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4400" b="1" dirty="0">
                <a:solidFill>
                  <a:schemeClr val="folHlink"/>
                </a:solidFill>
                <a:latin typeface="Arial" panose="020B0604020202020204" pitchFamily="34" charset="0"/>
                <a:ea typeface="+mj-ea"/>
                <a:cs typeface="Arial" panose="020B0604020202020204" pitchFamily="34" charset="0"/>
              </a:rPr>
              <a:t>Spherical Aberration (SA)</a:t>
            </a:r>
          </a:p>
        </p:txBody>
      </p:sp>
      <p:sp>
        <p:nvSpPr>
          <p:cNvPr id="76" name="Line 24"/>
          <p:cNvSpPr>
            <a:spLocks noChangeShapeType="1"/>
          </p:cNvSpPr>
          <p:nvPr/>
        </p:nvSpPr>
        <p:spPr bwMode="auto">
          <a:xfrm>
            <a:off x="0" y="1062037"/>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7" name="图片 7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01363" y="3809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707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038228"/>
            <a:ext cx="78740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3"/>
          <p:cNvSpPr>
            <a:spLocks noGrp="1" noChangeArrowheads="1"/>
          </p:cNvSpPr>
          <p:nvPr>
            <p:ph type="title"/>
          </p:nvPr>
        </p:nvSpPr>
        <p:spPr>
          <a:xfrm>
            <a:off x="1981200" y="0"/>
            <a:ext cx="8305800" cy="1143000"/>
          </a:xfrm>
        </p:spPr>
        <p:txBody>
          <a:bodyPr/>
          <a:lstStyle/>
          <a:p>
            <a:pPr eaLnBrk="1" hangingPunct="1"/>
            <a:r>
              <a:rPr lang="en-US" altLang="en-US" dirty="0">
                <a:latin typeface="Arial" panose="020B0604020202020204" pitchFamily="34" charset="0"/>
                <a:cs typeface="Arial" panose="020B0604020202020204" pitchFamily="34" charset="0"/>
              </a:rPr>
              <a:t>Are you seeing spots? Illusion!</a:t>
            </a:r>
          </a:p>
        </p:txBody>
      </p:sp>
    </p:spTree>
    <p:extLst>
      <p:ext uri="{BB962C8B-B14F-4D97-AF65-F5344CB8AC3E}">
        <p14:creationId xmlns:p14="http://schemas.microsoft.com/office/powerpoint/2010/main" val="1277594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898651" y="1126333"/>
            <a:ext cx="8640762" cy="255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800" b="1" i="1" dirty="0">
                <a:solidFill>
                  <a:srgbClr val="FF0000"/>
                </a:solidFill>
                <a:latin typeface="Times New Roman" panose="02020603050405020304" pitchFamily="18" charset="0"/>
                <a:ea typeface="Arial Unicode MS"/>
                <a:cs typeface="Arial Unicode MS"/>
              </a:rPr>
              <a:t>Then question rises: may we use this concept to produce real optical device?</a:t>
            </a:r>
          </a:p>
          <a:p>
            <a:pPr eaLnBrk="1" hangingPunct="1">
              <a:spcBef>
                <a:spcPct val="0"/>
              </a:spcBef>
              <a:buClrTx/>
              <a:buSzTx/>
              <a:buFontTx/>
              <a:buNone/>
            </a:pPr>
            <a:r>
              <a:rPr kumimoji="0" lang="en-US" altLang="zh-CN" sz="2800" b="1" dirty="0">
                <a:solidFill>
                  <a:srgbClr val="FFFF00"/>
                </a:solidFill>
                <a:latin typeface="Times New Roman" panose="02020603050405020304" pitchFamily="18" charset="0"/>
                <a:ea typeface="Arial Unicode MS"/>
                <a:cs typeface="Arial Unicode MS"/>
              </a:rPr>
              <a:t>    </a:t>
            </a:r>
            <a:r>
              <a:rPr kumimoji="0" lang="en-US" altLang="zh-CN" sz="2800" b="1" dirty="0">
                <a:latin typeface="Times New Roman" panose="02020603050405020304" pitchFamily="18" charset="0"/>
                <a:ea typeface="Arial Unicode MS"/>
                <a:cs typeface="Arial Unicode MS"/>
              </a:rPr>
              <a:t>Answer is YES</a:t>
            </a:r>
          </a:p>
          <a:p>
            <a:pPr eaLnBrk="1" hangingPunct="1">
              <a:spcBef>
                <a:spcPct val="0"/>
              </a:spcBef>
              <a:buClrTx/>
              <a:buSzTx/>
              <a:buFontTx/>
              <a:buNone/>
            </a:pPr>
            <a:r>
              <a:rPr kumimoji="0" lang="en-US" altLang="zh-CN" sz="2800" b="1" dirty="0">
                <a:latin typeface="Times New Roman" panose="02020603050405020304" pitchFamily="18" charset="0"/>
                <a:ea typeface="Arial Unicode MS"/>
                <a:cs typeface="Arial Unicode MS"/>
              </a:rPr>
              <a:t>    </a:t>
            </a:r>
            <a:r>
              <a:rPr kumimoji="0" lang="en-US" altLang="zh-CN" sz="2400" b="1" dirty="0">
                <a:latin typeface="Times New Roman" panose="02020603050405020304" pitchFamily="18" charset="0"/>
                <a:ea typeface="Arial Unicode MS"/>
                <a:cs typeface="Arial Unicode MS"/>
              </a:rPr>
              <a:t>Typical solution: Locate object P at the center of yellow surface (recall case 1). Its image formed by yellow surface locates at one of the aplanatic points of blue surface (case 3).     </a:t>
            </a:r>
            <a:endParaRPr kumimoji="0" lang="en-US" altLang="zh-CN" sz="2400" dirty="0">
              <a:latin typeface="Times New Roman" panose="02020603050405020304" pitchFamily="18" charset="0"/>
              <a:ea typeface="Arial Unicode MS"/>
              <a:cs typeface="Arial Unicode MS"/>
            </a:endParaRPr>
          </a:p>
        </p:txBody>
      </p:sp>
      <p:sp>
        <p:nvSpPr>
          <p:cNvPr id="2" name="矩形 1"/>
          <p:cNvSpPr/>
          <p:nvPr/>
        </p:nvSpPr>
        <p:spPr>
          <a:xfrm>
            <a:off x="1898651" y="6167438"/>
            <a:ext cx="8518525" cy="646112"/>
          </a:xfrm>
          <a:prstGeom prst="rect">
            <a:avLst/>
          </a:prstGeom>
        </p:spPr>
        <p:txBody>
          <a:bodyPr>
            <a:spAutoFit/>
          </a:bodyPr>
          <a:lstStyle/>
          <a:p>
            <a:pPr>
              <a:defRPr/>
            </a:pPr>
            <a:r>
              <a:rPr lang="en-US" altLang="zh-CN" b="1" dirty="0">
                <a:latin typeface="Times New Roman" panose="02020603050405020304" pitchFamily="18" charset="0"/>
                <a:ea typeface="+mj-ea"/>
                <a:cs typeface="Times New Roman" panose="02020603050405020304" pitchFamily="18" charset="0"/>
              </a:rPr>
              <a:t>Details may be found in reference named </a:t>
            </a:r>
            <a:r>
              <a:rPr lang="zh-CN" altLang="en-US" b="1" dirty="0">
                <a:latin typeface="Times New Roman" panose="02020603050405020304" pitchFamily="18" charset="0"/>
                <a:ea typeface="+mj-ea"/>
                <a:cs typeface="Times New Roman" panose="02020603050405020304" pitchFamily="18" charset="0"/>
              </a:rPr>
              <a:t>球面透镜齐明点及其应用</a:t>
            </a:r>
            <a:r>
              <a:rPr lang="en-US" altLang="zh-CN" b="1" dirty="0">
                <a:latin typeface="Times New Roman" panose="02020603050405020304" pitchFamily="18" charset="0"/>
                <a:ea typeface="+mj-ea"/>
                <a:cs typeface="Times New Roman" panose="02020603050405020304" pitchFamily="18" charset="0"/>
              </a:rPr>
              <a:t>.pdf. In fact, aplanatic points are also free from coma and astigmatism because P is on optical axis </a:t>
            </a:r>
            <a:endParaRPr lang="zh-CN" altLang="en-US" dirty="0">
              <a:latin typeface="Times New Roman" panose="02020603050405020304" pitchFamily="18" charset="0"/>
              <a:ea typeface="+mj-ea"/>
              <a:cs typeface="Times New Roman" panose="02020603050405020304" pitchFamily="18" charset="0"/>
            </a:endParaRPr>
          </a:p>
        </p:txBody>
      </p:sp>
      <p:sp>
        <p:nvSpPr>
          <p:cNvPr id="46" name="Rectangle 2"/>
          <p:cNvSpPr txBox="1">
            <a:spLocks noChangeArrowheads="1"/>
          </p:cNvSpPr>
          <p:nvPr/>
        </p:nvSpPr>
        <p:spPr>
          <a:xfrm>
            <a:off x="1981200" y="117476"/>
            <a:ext cx="7391400" cy="11398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Spherical Aberration (SA)</a:t>
            </a:r>
          </a:p>
        </p:txBody>
      </p:sp>
      <p:sp>
        <p:nvSpPr>
          <p:cNvPr id="4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37"/>
          <p:cNvGrpSpPr>
            <a:grpSpLocks/>
          </p:cNvGrpSpPr>
          <p:nvPr/>
        </p:nvGrpSpPr>
        <p:grpSpPr bwMode="auto">
          <a:xfrm>
            <a:off x="2952750" y="3962798"/>
            <a:ext cx="3111500" cy="1914525"/>
            <a:chOff x="1295" y="2417"/>
            <a:chExt cx="1960" cy="1206"/>
          </a:xfrm>
        </p:grpSpPr>
        <p:sp>
          <p:nvSpPr>
            <p:cNvPr id="50" name="Arc 38"/>
            <p:cNvSpPr>
              <a:spLocks/>
            </p:cNvSpPr>
            <p:nvPr/>
          </p:nvSpPr>
          <p:spPr bwMode="auto">
            <a:xfrm>
              <a:off x="2236" y="2442"/>
              <a:ext cx="747" cy="1181"/>
            </a:xfrm>
            <a:custGeom>
              <a:avLst/>
              <a:gdLst>
                <a:gd name="T0" fmla="*/ 0 w 21600"/>
                <a:gd name="T1" fmla="*/ 0 h 38414"/>
                <a:gd name="T2" fmla="*/ 0 w 21600"/>
                <a:gd name="T3" fmla="*/ 0 h 38414"/>
                <a:gd name="T4" fmla="*/ 0 w 21600"/>
                <a:gd name="T5" fmla="*/ 0 h 38414"/>
                <a:gd name="T6" fmla="*/ 0 60000 65536"/>
                <a:gd name="T7" fmla="*/ 0 60000 65536"/>
                <a:gd name="T8" fmla="*/ 0 60000 65536"/>
              </a:gdLst>
              <a:ahLst/>
              <a:cxnLst>
                <a:cxn ang="T6">
                  <a:pos x="T0" y="T1"/>
                </a:cxn>
                <a:cxn ang="T7">
                  <a:pos x="T2" y="T3"/>
                </a:cxn>
                <a:cxn ang="T8">
                  <a:pos x="T4" y="T5"/>
                </a:cxn>
              </a:cxnLst>
              <a:rect l="0" t="0" r="r" b="b"/>
              <a:pathLst>
                <a:path w="21600" h="38414" fill="none" extrusionOk="0">
                  <a:moveTo>
                    <a:pt x="10288" y="-1"/>
                  </a:moveTo>
                  <a:cubicBezTo>
                    <a:pt x="17258" y="3775"/>
                    <a:pt x="21600" y="11065"/>
                    <a:pt x="21600" y="18992"/>
                  </a:cubicBezTo>
                  <a:cubicBezTo>
                    <a:pt x="21600" y="27256"/>
                    <a:pt x="16884" y="34796"/>
                    <a:pt x="9452" y="38413"/>
                  </a:cubicBezTo>
                </a:path>
                <a:path w="21600" h="38414" stroke="0" extrusionOk="0">
                  <a:moveTo>
                    <a:pt x="10288" y="-1"/>
                  </a:moveTo>
                  <a:cubicBezTo>
                    <a:pt x="17258" y="3775"/>
                    <a:pt x="21600" y="11065"/>
                    <a:pt x="21600" y="18992"/>
                  </a:cubicBezTo>
                  <a:cubicBezTo>
                    <a:pt x="21600" y="27256"/>
                    <a:pt x="16884" y="34796"/>
                    <a:pt x="9452" y="38413"/>
                  </a:cubicBezTo>
                  <a:lnTo>
                    <a:pt x="0" y="18992"/>
                  </a:lnTo>
                  <a:lnTo>
                    <a:pt x="10288" y="-1"/>
                  </a:lnTo>
                  <a:close/>
                </a:path>
              </a:pathLst>
            </a:custGeom>
            <a:noFill/>
            <a:ln w="38100">
              <a:solidFill>
                <a:srgbClr val="0070C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 name="Line 39"/>
            <p:cNvSpPr>
              <a:spLocks noChangeShapeType="1"/>
            </p:cNvSpPr>
            <p:nvPr/>
          </p:nvSpPr>
          <p:spPr bwMode="auto">
            <a:xfrm flipH="1">
              <a:off x="1848" y="2652"/>
              <a:ext cx="986" cy="38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 name="Text Box 40"/>
            <p:cNvSpPr txBox="1">
              <a:spLocks noChangeArrowheads="1"/>
            </p:cNvSpPr>
            <p:nvPr/>
          </p:nvSpPr>
          <p:spPr bwMode="auto">
            <a:xfrm flipH="1">
              <a:off x="1295" y="3029"/>
              <a:ext cx="2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P</a:t>
              </a:r>
              <a:r>
                <a:rPr kumimoji="0" lang="en-US" altLang="zh-CN" sz="1800" i="1">
                  <a:latin typeface="Times New Roman" panose="02020603050405020304" pitchFamily="18" charset="0"/>
                  <a:ea typeface="Arial Unicode MS"/>
                  <a:cs typeface="Times New Roman" panose="02020603050405020304" pitchFamily="18" charset="0"/>
                </a:rPr>
                <a:t>'</a:t>
              </a:r>
            </a:p>
          </p:txBody>
        </p:sp>
        <p:sp>
          <p:nvSpPr>
            <p:cNvPr id="53" name="Line 41"/>
            <p:cNvSpPr>
              <a:spLocks noChangeShapeType="1"/>
            </p:cNvSpPr>
            <p:nvPr/>
          </p:nvSpPr>
          <p:spPr bwMode="auto">
            <a:xfrm flipH="1" flipV="1">
              <a:off x="1347" y="3035"/>
              <a:ext cx="1630" cy="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 name="Text Box 42"/>
            <p:cNvSpPr txBox="1">
              <a:spLocks noChangeArrowheads="1"/>
            </p:cNvSpPr>
            <p:nvPr/>
          </p:nvSpPr>
          <p:spPr bwMode="auto">
            <a:xfrm flipH="1">
              <a:off x="2784" y="2417"/>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A</a:t>
              </a:r>
              <a:endParaRPr kumimoji="0" lang="en-US" altLang="zh-CN" sz="1800">
                <a:latin typeface="Times New Roman" panose="02020603050405020304" pitchFamily="18" charset="0"/>
                <a:ea typeface="Arial Unicode MS"/>
                <a:cs typeface="Arial Unicode MS"/>
              </a:endParaRPr>
            </a:p>
          </p:txBody>
        </p:sp>
        <p:sp>
          <p:nvSpPr>
            <p:cNvPr id="55" name="Text Box 43"/>
            <p:cNvSpPr txBox="1">
              <a:spLocks noChangeArrowheads="1"/>
            </p:cNvSpPr>
            <p:nvPr/>
          </p:nvSpPr>
          <p:spPr bwMode="auto">
            <a:xfrm flipH="1">
              <a:off x="1680" y="3009"/>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P</a:t>
              </a:r>
            </a:p>
          </p:txBody>
        </p:sp>
        <p:sp>
          <p:nvSpPr>
            <p:cNvPr id="56" name="Line 44"/>
            <p:cNvSpPr>
              <a:spLocks noChangeShapeType="1"/>
            </p:cNvSpPr>
            <p:nvPr/>
          </p:nvSpPr>
          <p:spPr bwMode="auto">
            <a:xfrm flipH="1" flipV="1">
              <a:off x="2230" y="3037"/>
              <a:ext cx="630" cy="343"/>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 name="Text Box 45"/>
            <p:cNvSpPr txBox="1">
              <a:spLocks noChangeArrowheads="1"/>
            </p:cNvSpPr>
            <p:nvPr/>
          </p:nvSpPr>
          <p:spPr bwMode="auto">
            <a:xfrm flipH="1">
              <a:off x="2109" y="3012"/>
              <a:ext cx="2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C</a:t>
              </a:r>
            </a:p>
          </p:txBody>
        </p:sp>
        <p:sp>
          <p:nvSpPr>
            <p:cNvPr id="58" name="Oval 46"/>
            <p:cNvSpPr>
              <a:spLocks noChangeArrowheads="1"/>
            </p:cNvSpPr>
            <p:nvPr/>
          </p:nvSpPr>
          <p:spPr bwMode="auto">
            <a:xfrm flipH="1">
              <a:off x="1825" y="3015"/>
              <a:ext cx="44" cy="44"/>
            </a:xfrm>
            <a:prstGeom prst="ellipse">
              <a:avLst/>
            </a:prstGeom>
            <a:solidFill>
              <a:schemeClr val="tx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 name="Oval 47"/>
            <p:cNvSpPr>
              <a:spLocks noChangeArrowheads="1"/>
            </p:cNvSpPr>
            <p:nvPr/>
          </p:nvSpPr>
          <p:spPr bwMode="auto">
            <a:xfrm flipH="1">
              <a:off x="2228" y="3016"/>
              <a:ext cx="44" cy="44"/>
            </a:xfrm>
            <a:prstGeom prst="ellipse">
              <a:avLst/>
            </a:prstGeom>
            <a:solidFill>
              <a:schemeClr val="tx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0" name="Line 48"/>
            <p:cNvSpPr>
              <a:spLocks noChangeShapeType="1"/>
            </p:cNvSpPr>
            <p:nvPr/>
          </p:nvSpPr>
          <p:spPr bwMode="auto">
            <a:xfrm flipH="1">
              <a:off x="1345" y="2635"/>
              <a:ext cx="1526" cy="403"/>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1" name="Line 49"/>
            <p:cNvSpPr>
              <a:spLocks noChangeShapeType="1"/>
            </p:cNvSpPr>
            <p:nvPr/>
          </p:nvSpPr>
          <p:spPr bwMode="auto">
            <a:xfrm flipH="1">
              <a:off x="2827" y="2521"/>
              <a:ext cx="428" cy="127"/>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2" name="Oval 50"/>
            <p:cNvSpPr>
              <a:spLocks noChangeArrowheads="1"/>
            </p:cNvSpPr>
            <p:nvPr/>
          </p:nvSpPr>
          <p:spPr bwMode="auto">
            <a:xfrm flipH="1">
              <a:off x="1316" y="3016"/>
              <a:ext cx="44" cy="44"/>
            </a:xfrm>
            <a:prstGeom prst="ellipse">
              <a:avLst/>
            </a:prstGeom>
            <a:solidFill>
              <a:schemeClr val="tx2"/>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3" name="Text Box 51"/>
            <p:cNvSpPr txBox="1">
              <a:spLocks noChangeArrowheads="1"/>
            </p:cNvSpPr>
            <p:nvPr/>
          </p:nvSpPr>
          <p:spPr bwMode="auto">
            <a:xfrm flipH="1">
              <a:off x="2359" y="3143"/>
              <a:ext cx="204" cy="2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R</a:t>
              </a:r>
              <a:endParaRPr kumimoji="0" lang="en-US" altLang="zh-CN" sz="1800" baseline="-25000">
                <a:latin typeface="Times New Roman" panose="02020603050405020304" pitchFamily="18" charset="0"/>
                <a:ea typeface="Arial Unicode MS"/>
                <a:cs typeface="Arial Unicode MS"/>
              </a:endParaRPr>
            </a:p>
          </p:txBody>
        </p:sp>
        <p:sp>
          <p:nvSpPr>
            <p:cNvPr id="64" name="Arc 52"/>
            <p:cNvSpPr>
              <a:spLocks/>
            </p:cNvSpPr>
            <p:nvPr/>
          </p:nvSpPr>
          <p:spPr bwMode="auto">
            <a:xfrm>
              <a:off x="1848" y="2452"/>
              <a:ext cx="933" cy="1169"/>
            </a:xfrm>
            <a:custGeom>
              <a:avLst/>
              <a:gdLst>
                <a:gd name="T0" fmla="*/ 0 w 21600"/>
                <a:gd name="T1" fmla="*/ 0 h 31284"/>
                <a:gd name="T2" fmla="*/ 0 w 21600"/>
                <a:gd name="T3" fmla="*/ 0 h 31284"/>
                <a:gd name="T4" fmla="*/ 0 w 21600"/>
                <a:gd name="T5" fmla="*/ 0 h 31284"/>
                <a:gd name="T6" fmla="*/ 0 60000 65536"/>
                <a:gd name="T7" fmla="*/ 0 60000 65536"/>
                <a:gd name="T8" fmla="*/ 0 60000 65536"/>
              </a:gdLst>
              <a:ahLst/>
              <a:cxnLst>
                <a:cxn ang="T6">
                  <a:pos x="T0" y="T1"/>
                </a:cxn>
                <a:cxn ang="T7">
                  <a:pos x="T2" y="T3"/>
                </a:cxn>
                <a:cxn ang="T8">
                  <a:pos x="T4" y="T5"/>
                </a:cxn>
              </a:cxnLst>
              <a:rect l="0" t="0" r="r" b="b"/>
              <a:pathLst>
                <a:path w="21600" h="31284" fill="none" extrusionOk="0">
                  <a:moveTo>
                    <a:pt x="15350" y="-1"/>
                  </a:moveTo>
                  <a:cubicBezTo>
                    <a:pt x="19354" y="4044"/>
                    <a:pt x="21600" y="9505"/>
                    <a:pt x="21600" y="15196"/>
                  </a:cubicBezTo>
                  <a:cubicBezTo>
                    <a:pt x="21600" y="21336"/>
                    <a:pt x="18986" y="27186"/>
                    <a:pt x="14413" y="31284"/>
                  </a:cubicBezTo>
                </a:path>
                <a:path w="21600" h="31284" stroke="0" extrusionOk="0">
                  <a:moveTo>
                    <a:pt x="15350" y="-1"/>
                  </a:moveTo>
                  <a:cubicBezTo>
                    <a:pt x="19354" y="4044"/>
                    <a:pt x="21600" y="9505"/>
                    <a:pt x="21600" y="15196"/>
                  </a:cubicBezTo>
                  <a:cubicBezTo>
                    <a:pt x="21600" y="21336"/>
                    <a:pt x="18986" y="27186"/>
                    <a:pt x="14413" y="31284"/>
                  </a:cubicBezTo>
                  <a:lnTo>
                    <a:pt x="0" y="15196"/>
                  </a:lnTo>
                  <a:lnTo>
                    <a:pt x="15350" y="-1"/>
                  </a:lnTo>
                  <a:close/>
                </a:path>
              </a:pathLst>
            </a:custGeom>
            <a:noFill/>
            <a:ln w="28575">
              <a:solidFill>
                <a:schemeClr val="accent2"/>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 name="Freeform 53"/>
            <p:cNvSpPr>
              <a:spLocks/>
            </p:cNvSpPr>
            <p:nvPr/>
          </p:nvSpPr>
          <p:spPr bwMode="auto">
            <a:xfrm rot="-315744">
              <a:off x="2647" y="2725"/>
              <a:ext cx="96" cy="72"/>
            </a:xfrm>
            <a:custGeom>
              <a:avLst/>
              <a:gdLst>
                <a:gd name="T0" fmla="*/ 0 w 96"/>
                <a:gd name="T1" fmla="*/ 0 h 72"/>
                <a:gd name="T2" fmla="*/ 30 w 96"/>
                <a:gd name="T3" fmla="*/ 72 h 72"/>
                <a:gd name="T4" fmla="*/ 96 w 96"/>
                <a:gd name="T5" fmla="*/ 48 h 72"/>
                <a:gd name="T6" fmla="*/ 0 60000 65536"/>
                <a:gd name="T7" fmla="*/ 0 60000 65536"/>
                <a:gd name="T8" fmla="*/ 0 60000 65536"/>
              </a:gdLst>
              <a:ahLst/>
              <a:cxnLst>
                <a:cxn ang="T6">
                  <a:pos x="T0" y="T1"/>
                </a:cxn>
                <a:cxn ang="T7">
                  <a:pos x="T2" y="T3"/>
                </a:cxn>
                <a:cxn ang="T8">
                  <a:pos x="T4" y="T5"/>
                </a:cxn>
              </a:cxnLst>
              <a:rect l="0" t="0" r="r" b="b"/>
              <a:pathLst>
                <a:path w="96" h="72">
                  <a:moveTo>
                    <a:pt x="0" y="0"/>
                  </a:moveTo>
                  <a:lnTo>
                    <a:pt x="30" y="72"/>
                  </a:lnTo>
                  <a:lnTo>
                    <a:pt x="96" y="4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54"/>
            <p:cNvSpPr>
              <a:spLocks noChangeShapeType="1"/>
            </p:cNvSpPr>
            <p:nvPr/>
          </p:nvSpPr>
          <p:spPr bwMode="auto">
            <a:xfrm>
              <a:off x="2509" y="2449"/>
              <a:ext cx="108"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 name="Line 55"/>
            <p:cNvSpPr>
              <a:spLocks noChangeShapeType="1"/>
            </p:cNvSpPr>
            <p:nvPr/>
          </p:nvSpPr>
          <p:spPr bwMode="auto">
            <a:xfrm>
              <a:off x="2480" y="3620"/>
              <a:ext cx="108"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68" name="Group 56"/>
          <p:cNvGrpSpPr>
            <a:grpSpLocks/>
          </p:cNvGrpSpPr>
          <p:nvPr/>
        </p:nvGrpSpPr>
        <p:grpSpPr bwMode="auto">
          <a:xfrm>
            <a:off x="7078663" y="3954860"/>
            <a:ext cx="3108325" cy="1909763"/>
            <a:chOff x="3324" y="420"/>
            <a:chExt cx="1958" cy="1203"/>
          </a:xfrm>
        </p:grpSpPr>
        <p:sp>
          <p:nvSpPr>
            <p:cNvPr id="69" name="Arc 57"/>
            <p:cNvSpPr>
              <a:spLocks/>
            </p:cNvSpPr>
            <p:nvPr/>
          </p:nvSpPr>
          <p:spPr bwMode="auto">
            <a:xfrm>
              <a:off x="4263" y="437"/>
              <a:ext cx="747" cy="1181"/>
            </a:xfrm>
            <a:custGeom>
              <a:avLst/>
              <a:gdLst>
                <a:gd name="T0" fmla="*/ 0 w 21600"/>
                <a:gd name="T1" fmla="*/ 0 h 38414"/>
                <a:gd name="T2" fmla="*/ 0 w 21600"/>
                <a:gd name="T3" fmla="*/ 0 h 38414"/>
                <a:gd name="T4" fmla="*/ 0 w 21600"/>
                <a:gd name="T5" fmla="*/ 0 h 38414"/>
                <a:gd name="T6" fmla="*/ 0 60000 65536"/>
                <a:gd name="T7" fmla="*/ 0 60000 65536"/>
                <a:gd name="T8" fmla="*/ 0 60000 65536"/>
              </a:gdLst>
              <a:ahLst/>
              <a:cxnLst>
                <a:cxn ang="T6">
                  <a:pos x="T0" y="T1"/>
                </a:cxn>
                <a:cxn ang="T7">
                  <a:pos x="T2" y="T3"/>
                </a:cxn>
                <a:cxn ang="T8">
                  <a:pos x="T4" y="T5"/>
                </a:cxn>
              </a:cxnLst>
              <a:rect l="0" t="0" r="r" b="b"/>
              <a:pathLst>
                <a:path w="21600" h="38414" fill="none" extrusionOk="0">
                  <a:moveTo>
                    <a:pt x="10288" y="-1"/>
                  </a:moveTo>
                  <a:cubicBezTo>
                    <a:pt x="17258" y="3775"/>
                    <a:pt x="21600" y="11065"/>
                    <a:pt x="21600" y="18992"/>
                  </a:cubicBezTo>
                  <a:cubicBezTo>
                    <a:pt x="21600" y="27256"/>
                    <a:pt x="16884" y="34796"/>
                    <a:pt x="9452" y="38413"/>
                  </a:cubicBezTo>
                </a:path>
                <a:path w="21600" h="38414" stroke="0" extrusionOk="0">
                  <a:moveTo>
                    <a:pt x="10288" y="-1"/>
                  </a:moveTo>
                  <a:cubicBezTo>
                    <a:pt x="17258" y="3775"/>
                    <a:pt x="21600" y="11065"/>
                    <a:pt x="21600" y="18992"/>
                  </a:cubicBezTo>
                  <a:cubicBezTo>
                    <a:pt x="21600" y="27256"/>
                    <a:pt x="16884" y="34796"/>
                    <a:pt x="9452" y="38413"/>
                  </a:cubicBezTo>
                  <a:lnTo>
                    <a:pt x="0" y="18992"/>
                  </a:lnTo>
                  <a:lnTo>
                    <a:pt x="10288" y="-1"/>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Line 58"/>
            <p:cNvSpPr>
              <a:spLocks noChangeShapeType="1"/>
            </p:cNvSpPr>
            <p:nvPr/>
          </p:nvSpPr>
          <p:spPr bwMode="auto">
            <a:xfrm flipH="1">
              <a:off x="3875" y="647"/>
              <a:ext cx="986" cy="385"/>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1" name="Text Box 59"/>
            <p:cNvSpPr txBox="1">
              <a:spLocks noChangeArrowheads="1"/>
            </p:cNvSpPr>
            <p:nvPr/>
          </p:nvSpPr>
          <p:spPr bwMode="auto">
            <a:xfrm flipH="1">
              <a:off x="3324" y="1024"/>
              <a:ext cx="235"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P</a:t>
              </a:r>
              <a:r>
                <a:rPr kumimoji="0" lang="en-US" altLang="zh-CN" sz="1800" i="1">
                  <a:latin typeface="Times New Roman" panose="02020603050405020304" pitchFamily="18" charset="0"/>
                  <a:ea typeface="Arial Unicode MS"/>
                  <a:cs typeface="Times New Roman" panose="02020603050405020304" pitchFamily="18" charset="0"/>
                </a:rPr>
                <a:t>'</a:t>
              </a:r>
            </a:p>
          </p:txBody>
        </p:sp>
        <p:sp>
          <p:nvSpPr>
            <p:cNvPr id="72" name="Line 60"/>
            <p:cNvSpPr>
              <a:spLocks noChangeShapeType="1"/>
            </p:cNvSpPr>
            <p:nvPr/>
          </p:nvSpPr>
          <p:spPr bwMode="auto">
            <a:xfrm flipH="1">
              <a:off x="3374" y="1027"/>
              <a:ext cx="1630" cy="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 name="Text Box 61"/>
            <p:cNvSpPr txBox="1">
              <a:spLocks noChangeArrowheads="1"/>
            </p:cNvSpPr>
            <p:nvPr/>
          </p:nvSpPr>
          <p:spPr bwMode="auto">
            <a:xfrm flipH="1">
              <a:off x="4733" y="628"/>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A</a:t>
              </a:r>
              <a:endParaRPr kumimoji="0" lang="en-US" altLang="zh-CN" sz="1800">
                <a:latin typeface="Times New Roman" panose="02020603050405020304" pitchFamily="18" charset="0"/>
                <a:ea typeface="Arial Unicode MS"/>
                <a:cs typeface="Arial Unicode MS"/>
              </a:endParaRPr>
            </a:p>
          </p:txBody>
        </p:sp>
        <p:sp>
          <p:nvSpPr>
            <p:cNvPr id="74" name="Text Box 62"/>
            <p:cNvSpPr txBox="1">
              <a:spLocks noChangeArrowheads="1"/>
            </p:cNvSpPr>
            <p:nvPr/>
          </p:nvSpPr>
          <p:spPr bwMode="auto">
            <a:xfrm flipH="1">
              <a:off x="3707" y="1004"/>
              <a:ext cx="20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P</a:t>
              </a:r>
            </a:p>
          </p:txBody>
        </p:sp>
        <p:sp>
          <p:nvSpPr>
            <p:cNvPr id="75" name="Line 63"/>
            <p:cNvSpPr>
              <a:spLocks noChangeShapeType="1"/>
            </p:cNvSpPr>
            <p:nvPr/>
          </p:nvSpPr>
          <p:spPr bwMode="auto">
            <a:xfrm flipH="1" flipV="1">
              <a:off x="4269" y="1032"/>
              <a:ext cx="582" cy="391"/>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6" name="Text Box 64"/>
            <p:cNvSpPr txBox="1">
              <a:spLocks noChangeArrowheads="1"/>
            </p:cNvSpPr>
            <p:nvPr/>
          </p:nvSpPr>
          <p:spPr bwMode="auto">
            <a:xfrm flipH="1">
              <a:off x="4118" y="1001"/>
              <a:ext cx="2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C</a:t>
              </a:r>
            </a:p>
          </p:txBody>
        </p:sp>
        <p:sp>
          <p:nvSpPr>
            <p:cNvPr id="77" name="Oval 65"/>
            <p:cNvSpPr>
              <a:spLocks noChangeArrowheads="1"/>
            </p:cNvSpPr>
            <p:nvPr/>
          </p:nvSpPr>
          <p:spPr bwMode="auto">
            <a:xfrm flipH="1">
              <a:off x="3852" y="1010"/>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78" name="Oval 66"/>
            <p:cNvSpPr>
              <a:spLocks noChangeArrowheads="1"/>
            </p:cNvSpPr>
            <p:nvPr/>
          </p:nvSpPr>
          <p:spPr bwMode="auto">
            <a:xfrm flipH="1">
              <a:off x="4255" y="1005"/>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79" name="Line 67"/>
            <p:cNvSpPr>
              <a:spLocks noChangeShapeType="1"/>
            </p:cNvSpPr>
            <p:nvPr/>
          </p:nvSpPr>
          <p:spPr bwMode="auto">
            <a:xfrm flipH="1">
              <a:off x="3372" y="630"/>
              <a:ext cx="1526" cy="40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 name="Line 68"/>
            <p:cNvSpPr>
              <a:spLocks noChangeShapeType="1"/>
            </p:cNvSpPr>
            <p:nvPr/>
          </p:nvSpPr>
          <p:spPr bwMode="auto">
            <a:xfrm flipH="1">
              <a:off x="4854" y="486"/>
              <a:ext cx="428" cy="157"/>
            </a:xfrm>
            <a:prstGeom prst="line">
              <a:avLst/>
            </a:prstGeom>
            <a:noFill/>
            <a:ln w="38100">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 name="Oval 69"/>
            <p:cNvSpPr>
              <a:spLocks noChangeArrowheads="1"/>
            </p:cNvSpPr>
            <p:nvPr/>
          </p:nvSpPr>
          <p:spPr bwMode="auto">
            <a:xfrm flipH="1">
              <a:off x="3343" y="1011"/>
              <a:ext cx="44" cy="44"/>
            </a:xfrm>
            <a:prstGeom prst="ellipse">
              <a:avLst/>
            </a:prstGeom>
            <a:solidFill>
              <a:schemeClr val="tx2"/>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82" name="Text Box 70"/>
            <p:cNvSpPr txBox="1">
              <a:spLocks noChangeArrowheads="1"/>
            </p:cNvSpPr>
            <p:nvPr/>
          </p:nvSpPr>
          <p:spPr bwMode="auto">
            <a:xfrm flipH="1">
              <a:off x="4470" y="1222"/>
              <a:ext cx="204" cy="23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i="1">
                  <a:latin typeface="Times New Roman" panose="02020603050405020304" pitchFamily="18" charset="0"/>
                  <a:ea typeface="Arial Unicode MS"/>
                  <a:cs typeface="Arial Unicode MS"/>
                </a:rPr>
                <a:t>R</a:t>
              </a:r>
              <a:endParaRPr kumimoji="0" lang="en-US" altLang="zh-CN" sz="1800" baseline="-25000">
                <a:latin typeface="Times New Roman" panose="02020603050405020304" pitchFamily="18" charset="0"/>
                <a:ea typeface="Arial Unicode MS"/>
                <a:cs typeface="Arial Unicode MS"/>
              </a:endParaRPr>
            </a:p>
          </p:txBody>
        </p:sp>
        <p:sp>
          <p:nvSpPr>
            <p:cNvPr id="83" name="Arc 71"/>
            <p:cNvSpPr>
              <a:spLocks/>
            </p:cNvSpPr>
            <p:nvPr/>
          </p:nvSpPr>
          <p:spPr bwMode="auto">
            <a:xfrm>
              <a:off x="3869" y="420"/>
              <a:ext cx="1233" cy="1203"/>
            </a:xfrm>
            <a:custGeom>
              <a:avLst/>
              <a:gdLst>
                <a:gd name="T0" fmla="*/ 0 w 21600"/>
                <a:gd name="T1" fmla="*/ 0 h 24146"/>
                <a:gd name="T2" fmla="*/ 0 w 21600"/>
                <a:gd name="T3" fmla="*/ 0 h 24146"/>
                <a:gd name="T4" fmla="*/ 0 w 21600"/>
                <a:gd name="T5" fmla="*/ 0 h 24146"/>
                <a:gd name="T6" fmla="*/ 0 60000 65536"/>
                <a:gd name="T7" fmla="*/ 0 60000 65536"/>
                <a:gd name="T8" fmla="*/ 0 60000 65536"/>
              </a:gdLst>
              <a:ahLst/>
              <a:cxnLst>
                <a:cxn ang="T6">
                  <a:pos x="T0" y="T1"/>
                </a:cxn>
                <a:cxn ang="T7">
                  <a:pos x="T2" y="T3"/>
                </a:cxn>
                <a:cxn ang="T8">
                  <a:pos x="T4" y="T5"/>
                </a:cxn>
              </a:cxnLst>
              <a:rect l="0" t="0" r="r" b="b"/>
              <a:pathLst>
                <a:path w="21600" h="24146" fill="none" extrusionOk="0">
                  <a:moveTo>
                    <a:pt x="18346" y="-1"/>
                  </a:moveTo>
                  <a:cubicBezTo>
                    <a:pt x="20472" y="3422"/>
                    <a:pt x="21600" y="7371"/>
                    <a:pt x="21600" y="11401"/>
                  </a:cubicBezTo>
                  <a:cubicBezTo>
                    <a:pt x="21600" y="15983"/>
                    <a:pt x="20142" y="20446"/>
                    <a:pt x="17439" y="24146"/>
                  </a:cubicBezTo>
                </a:path>
                <a:path w="21600" h="24146" stroke="0" extrusionOk="0">
                  <a:moveTo>
                    <a:pt x="18346" y="-1"/>
                  </a:moveTo>
                  <a:cubicBezTo>
                    <a:pt x="20472" y="3422"/>
                    <a:pt x="21600" y="7371"/>
                    <a:pt x="21600" y="11401"/>
                  </a:cubicBezTo>
                  <a:cubicBezTo>
                    <a:pt x="21600" y="15983"/>
                    <a:pt x="20142" y="20446"/>
                    <a:pt x="17439" y="24146"/>
                  </a:cubicBezTo>
                  <a:lnTo>
                    <a:pt x="0" y="11401"/>
                  </a:lnTo>
                  <a:lnTo>
                    <a:pt x="18346" y="-1"/>
                  </a:lnTo>
                  <a:close/>
                </a:path>
              </a:pathLst>
            </a:custGeom>
            <a:noFill/>
            <a:ln w="38100">
              <a:solidFill>
                <a:srgbClr val="0033CC"/>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 name="Line 72"/>
            <p:cNvSpPr>
              <a:spLocks noChangeShapeType="1"/>
            </p:cNvSpPr>
            <p:nvPr/>
          </p:nvSpPr>
          <p:spPr bwMode="auto">
            <a:xfrm>
              <a:off x="4614" y="432"/>
              <a:ext cx="324"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5" name="Line 73"/>
            <p:cNvSpPr>
              <a:spLocks noChangeShapeType="1"/>
            </p:cNvSpPr>
            <p:nvPr/>
          </p:nvSpPr>
          <p:spPr bwMode="auto">
            <a:xfrm>
              <a:off x="4585" y="1615"/>
              <a:ext cx="288"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 name="Freeform 74"/>
            <p:cNvSpPr>
              <a:spLocks/>
            </p:cNvSpPr>
            <p:nvPr/>
          </p:nvSpPr>
          <p:spPr bwMode="auto">
            <a:xfrm>
              <a:off x="4944" y="606"/>
              <a:ext cx="96" cy="72"/>
            </a:xfrm>
            <a:custGeom>
              <a:avLst/>
              <a:gdLst>
                <a:gd name="T0" fmla="*/ 0 w 96"/>
                <a:gd name="T1" fmla="*/ 0 h 72"/>
                <a:gd name="T2" fmla="*/ 30 w 96"/>
                <a:gd name="T3" fmla="*/ 72 h 72"/>
                <a:gd name="T4" fmla="*/ 96 w 96"/>
                <a:gd name="T5" fmla="*/ 48 h 72"/>
                <a:gd name="T6" fmla="*/ 0 60000 65536"/>
                <a:gd name="T7" fmla="*/ 0 60000 65536"/>
                <a:gd name="T8" fmla="*/ 0 60000 65536"/>
              </a:gdLst>
              <a:ahLst/>
              <a:cxnLst>
                <a:cxn ang="T6">
                  <a:pos x="T0" y="T1"/>
                </a:cxn>
                <a:cxn ang="T7">
                  <a:pos x="T2" y="T3"/>
                </a:cxn>
                <a:cxn ang="T8">
                  <a:pos x="T4" y="T5"/>
                </a:cxn>
              </a:cxnLst>
              <a:rect l="0" t="0" r="r" b="b"/>
              <a:pathLst>
                <a:path w="96" h="72">
                  <a:moveTo>
                    <a:pt x="0" y="0"/>
                  </a:moveTo>
                  <a:lnTo>
                    <a:pt x="30" y="72"/>
                  </a:lnTo>
                  <a:lnTo>
                    <a:pt x="96" y="48"/>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extLst>
      <p:ext uri="{BB962C8B-B14F-4D97-AF65-F5344CB8AC3E}">
        <p14:creationId xmlns:p14="http://schemas.microsoft.com/office/powerpoint/2010/main" val="977635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
        <p:nvSpPr>
          <p:cNvPr id="508931" name="Rectangle 3"/>
          <p:cNvSpPr>
            <a:spLocks noGrp="1" noChangeArrowheads="1"/>
          </p:cNvSpPr>
          <p:nvPr>
            <p:ph type="body" idx="1"/>
          </p:nvPr>
        </p:nvSpPr>
        <p:spPr>
          <a:xfrm>
            <a:off x="1752600" y="1447800"/>
            <a:ext cx="8915400" cy="5181600"/>
          </a:xfrm>
        </p:spPr>
        <p:txBody>
          <a:bodyPr/>
          <a:lstStyle/>
          <a:p>
            <a:pPr marL="0" indent="0">
              <a:lnSpc>
                <a:spcPct val="125000"/>
              </a:lnSpc>
              <a:buFont typeface="Wingdings" panose="05000000000000000000" pitchFamily="2" charset="2"/>
              <a:buChar char="Ø"/>
              <a:defRPr/>
            </a:pPr>
            <a:r>
              <a:rPr lang="en-US" altLang="zh-CN" sz="3400" b="1" dirty="0">
                <a:latin typeface="Arial" panose="020B0604020202020204" pitchFamily="34" charset="0"/>
                <a:cs typeface="Arial" panose="020B0604020202020204" pitchFamily="34" charset="0"/>
              </a:rPr>
              <a:t>  Coma</a:t>
            </a:r>
          </a:p>
          <a:p>
            <a:pPr marL="0" indent="0">
              <a:lnSpc>
                <a:spcPct val="125000"/>
              </a:lnSpc>
              <a:buNone/>
              <a:defRPr/>
            </a:pPr>
            <a:r>
              <a:rPr lang="en-US" altLang="zh-CN" sz="3400" b="1" dirty="0">
                <a:latin typeface="Arial" panose="020B0604020202020204" pitchFamily="34" charset="0"/>
                <a:cs typeface="Arial" panose="020B0604020202020204" pitchFamily="34" charset="0"/>
              </a:rPr>
              <a:t>    Coma or </a:t>
            </a:r>
            <a:r>
              <a:rPr lang="en-US" altLang="zh-CN" sz="3400" b="1" dirty="0" err="1">
                <a:latin typeface="Arial" panose="020B0604020202020204" pitchFamily="34" charset="0"/>
                <a:cs typeface="Arial" panose="020B0604020202020204" pitchFamily="34" charset="0"/>
              </a:rPr>
              <a:t>comatic</a:t>
            </a:r>
            <a:r>
              <a:rPr lang="en-US" altLang="zh-CN" sz="3400" b="1" dirty="0">
                <a:latin typeface="Arial" panose="020B0604020202020204" pitchFamily="34" charset="0"/>
                <a:cs typeface="Arial" panose="020B0604020202020204" pitchFamily="34" charset="0"/>
              </a:rPr>
              <a:t> aberration associates with an object point even a short distance from the axis. It origins from the fact that the effect focal lengths and therefore the transverse magnification M</a:t>
            </a:r>
            <a:r>
              <a:rPr lang="en-US" altLang="zh-CN" sz="3400" b="1" baseline="-25000" dirty="0">
                <a:latin typeface="Arial" panose="020B0604020202020204" pitchFamily="34" charset="0"/>
                <a:cs typeface="Arial" panose="020B0604020202020204" pitchFamily="34" charset="0"/>
              </a:rPr>
              <a:t>T</a:t>
            </a:r>
            <a:r>
              <a:rPr lang="en-US" altLang="zh-CN" sz="3400" b="1" dirty="0">
                <a:latin typeface="Arial" panose="020B0604020202020204" pitchFamily="34" charset="0"/>
                <a:cs typeface="Arial" panose="020B0604020202020204" pitchFamily="34" charset="0"/>
              </a:rPr>
              <a:t> differs for rays traversing off-axis regions of lens</a:t>
            </a:r>
          </a:p>
          <a:p>
            <a:pPr marL="0" indent="0">
              <a:lnSpc>
                <a:spcPct val="125000"/>
              </a:lnSpc>
              <a:buNone/>
              <a:defRPr/>
            </a:pPr>
            <a:endParaRPr lang="en-US" altLang="zh-CN" sz="3400" b="1" dirty="0">
              <a:latin typeface="Arial" panose="020B0604020202020204" pitchFamily="34" charset="0"/>
              <a:cs typeface="Arial" panose="020B0604020202020204" pitchFamily="34" charset="0"/>
            </a:endParaRP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688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9" name="Rectangle 3"/>
          <p:cNvSpPr>
            <a:spLocks noGrp="1" noChangeArrowheads="1"/>
          </p:cNvSpPr>
          <p:nvPr>
            <p:ph type="body" idx="1"/>
          </p:nvPr>
        </p:nvSpPr>
        <p:spPr>
          <a:xfrm>
            <a:off x="2057400" y="3886200"/>
            <a:ext cx="8153400" cy="2667000"/>
          </a:xfrm>
        </p:spPr>
        <p:txBody>
          <a:bodyPr/>
          <a:lstStyle/>
          <a:p>
            <a:pPr marL="0" indent="0">
              <a:buNone/>
              <a:defRPr/>
            </a:pPr>
            <a:r>
              <a:rPr lang="en-US" altLang="zh-CN" sz="3400" b="1" dirty="0">
                <a:latin typeface="Arial" panose="020B0604020202020204" pitchFamily="34" charset="0"/>
                <a:cs typeface="Arial" panose="020B0604020202020204" pitchFamily="34" charset="0"/>
              </a:rPr>
              <a:t>Look at the instance above, the least magnification is associated with  the marginal rays which would form the smallest image. We say the coma is negative. </a:t>
            </a:r>
          </a:p>
        </p:txBody>
      </p:sp>
      <p:pic>
        <p:nvPicPr>
          <p:cNvPr id="60421" name="Picture 7" descr="6-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1" y="1600201"/>
            <a:ext cx="70961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2360779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3"/>
          <p:cNvSpPr>
            <a:spLocks noGrp="1" noChangeArrowheads="1"/>
          </p:cNvSpPr>
          <p:nvPr>
            <p:ph type="body" idx="1"/>
          </p:nvPr>
        </p:nvSpPr>
        <p:spPr>
          <a:xfrm>
            <a:off x="1752599" y="1447800"/>
            <a:ext cx="9148763" cy="1905000"/>
          </a:xfrm>
        </p:spPr>
        <p:txBody>
          <a:bodyPr/>
          <a:lstStyle/>
          <a:p>
            <a:pPr marL="0" indent="0" algn="just">
              <a:buNone/>
              <a:defRPr/>
            </a:pPr>
            <a:r>
              <a:rPr lang="en-US" altLang="zh-CN" sz="3400" b="1" dirty="0">
                <a:latin typeface="Arial" panose="020B0604020202020204" pitchFamily="34" charset="0"/>
                <a:cs typeface="Arial" panose="020B0604020202020204" pitchFamily="34" charset="0"/>
              </a:rPr>
              <a:t>By comparison, the coma below is positive because the marginal rays focus further from the axis.</a:t>
            </a:r>
          </a:p>
        </p:txBody>
      </p:sp>
      <p:pic>
        <p:nvPicPr>
          <p:cNvPr id="61445" name="Picture 7" descr="color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3276601"/>
            <a:ext cx="5105400"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16025065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type="body" idx="1"/>
          </p:nvPr>
        </p:nvSpPr>
        <p:spPr>
          <a:xfrm>
            <a:off x="1847850" y="5492750"/>
            <a:ext cx="8515350" cy="1392238"/>
          </a:xfrm>
        </p:spPr>
        <p:txBody>
          <a:bodyPr/>
          <a:lstStyle/>
          <a:p>
            <a:pPr marL="0" indent="0" algn="just">
              <a:lnSpc>
                <a:spcPct val="80000"/>
              </a:lnSpc>
              <a:buNone/>
              <a:defRPr/>
            </a:pPr>
            <a:r>
              <a:rPr lang="en-US" altLang="zh-CN" sz="2100" b="1" dirty="0">
                <a:latin typeface="Arial" panose="020B0604020202020204" pitchFamily="34" charset="0"/>
                <a:cs typeface="Arial" panose="020B0604020202020204" pitchFamily="34" charset="0"/>
              </a:rPr>
              <a:t>The figure illustrate the formation of the geometrical </a:t>
            </a:r>
            <a:r>
              <a:rPr lang="en-US" altLang="zh-CN" sz="2100" b="1" dirty="0" err="1">
                <a:latin typeface="Arial" panose="020B0604020202020204" pitchFamily="34" charset="0"/>
                <a:cs typeface="Arial" panose="020B0604020202020204" pitchFamily="34" charset="0"/>
              </a:rPr>
              <a:t>comatic</a:t>
            </a:r>
            <a:r>
              <a:rPr lang="en-US" altLang="zh-CN" sz="2100" b="1" dirty="0">
                <a:latin typeface="Arial" panose="020B0604020202020204" pitchFamily="34" charset="0"/>
                <a:cs typeface="Arial" panose="020B0604020202020204" pitchFamily="34" charset="0"/>
              </a:rPr>
              <a:t> image of extra-axial object point S. The case corresponds to positive coma. The larger the ring on the lens, the more distance will be its </a:t>
            </a:r>
            <a:r>
              <a:rPr lang="en-US" altLang="zh-CN" sz="2100" b="1" dirty="0" err="1">
                <a:latin typeface="Arial" panose="020B0604020202020204" pitchFamily="34" charset="0"/>
                <a:cs typeface="Arial" panose="020B0604020202020204" pitchFamily="34" charset="0"/>
              </a:rPr>
              <a:t>comatic</a:t>
            </a:r>
            <a:r>
              <a:rPr lang="en-US" altLang="zh-CN" sz="2100" b="1" dirty="0">
                <a:latin typeface="Arial" panose="020B0604020202020204" pitchFamily="34" charset="0"/>
                <a:cs typeface="Arial" panose="020B0604020202020204" pitchFamily="34" charset="0"/>
              </a:rPr>
              <a:t> circle from axis.</a:t>
            </a:r>
          </a:p>
        </p:txBody>
      </p:sp>
      <p:pic>
        <p:nvPicPr>
          <p:cNvPr id="62469" name="Picture 7" descr="com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1517651"/>
            <a:ext cx="5961063"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652712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638426" y="1844675"/>
            <a:ext cx="6697663" cy="46799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3493" name="Picture 7" descr="84dfe1def8219f4595ee37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2170113"/>
            <a:ext cx="6048375"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498232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4" name="Rectangle 6"/>
          <p:cNvSpPr>
            <a:spLocks noChangeArrowheads="1"/>
          </p:cNvSpPr>
          <p:nvPr/>
        </p:nvSpPr>
        <p:spPr bwMode="auto">
          <a:xfrm>
            <a:off x="1752600" y="1524000"/>
            <a:ext cx="8686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ü"/>
              <a:defRPr/>
            </a:pPr>
            <a:r>
              <a:rPr lang="en-US" altLang="zh-CN" sz="2800" b="1" dirty="0">
                <a:latin typeface="Arial" charset="0"/>
                <a:sym typeface="Symbol" pitchFamily="18" charset="2"/>
              </a:rPr>
              <a:t>  minimize coma</a:t>
            </a:r>
          </a:p>
          <a:p>
            <a:pPr algn="just">
              <a:spcBef>
                <a:spcPct val="20000"/>
              </a:spcBef>
              <a:buClr>
                <a:schemeClr val="hlink"/>
              </a:buClr>
              <a:buSzPct val="75000"/>
              <a:buFont typeface="Wingdings" pitchFamily="2" charset="2"/>
              <a:buNone/>
              <a:defRPr/>
            </a:pPr>
            <a:r>
              <a:rPr lang="en-US" altLang="zh-CN" sz="2800" b="1" dirty="0">
                <a:latin typeface="Arial" charset="0"/>
                <a:sym typeface="Symbol" pitchFamily="18" charset="2"/>
              </a:rPr>
              <a:t>    1. Coma depends on the shape of the lens. A concave positive-meniscus lens with the object at infinity has a large negative coma. When the lens bends to planar-convex, then </a:t>
            </a:r>
            <a:r>
              <a:rPr lang="en-US" altLang="zh-CN" sz="2800" b="1" dirty="0" err="1">
                <a:latin typeface="Arial" charset="0"/>
                <a:sym typeface="Symbol" pitchFamily="18" charset="2"/>
              </a:rPr>
              <a:t>equi</a:t>
            </a:r>
            <a:r>
              <a:rPr lang="en-US" altLang="zh-CN" sz="2800" b="1" dirty="0">
                <a:latin typeface="Arial" charset="0"/>
                <a:sym typeface="Symbol" pitchFamily="18" charset="2"/>
              </a:rPr>
              <a:t>-convex, convex-planar and finally convex meniscus, the coma changes from negative, to zero, to positive. It can be made exactly zero for a single lens with a given object distance. The particular shape it would then have (S</a:t>
            </a:r>
            <a:r>
              <a:rPr lang="en-US" altLang="zh-CN" sz="2800" b="1" baseline="-25000" dirty="0">
                <a:latin typeface="Arial" charset="0"/>
                <a:sym typeface="Symbol" pitchFamily="18" charset="2"/>
              </a:rPr>
              <a:t>o</a:t>
            </a:r>
            <a:r>
              <a:rPr lang="en-US" altLang="zh-CN" sz="2800" b="1" dirty="0">
                <a:latin typeface="Arial" charset="0"/>
                <a:sym typeface="Symbol" pitchFamily="18" charset="2"/>
              </a:rPr>
              <a:t>=) is almost convex-planar and very nearly the configuration for minimum SA.</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3485762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2" name="Rectangle 6"/>
          <p:cNvSpPr>
            <a:spLocks noChangeArrowheads="1"/>
          </p:cNvSpPr>
          <p:nvPr/>
        </p:nvSpPr>
        <p:spPr bwMode="auto">
          <a:xfrm>
            <a:off x="1752600" y="1524000"/>
            <a:ext cx="8686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5000"/>
              </a:lnSpc>
              <a:spcBef>
                <a:spcPct val="20000"/>
              </a:spcBef>
              <a:buClr>
                <a:schemeClr val="hlink"/>
              </a:buClr>
              <a:buSzPct val="75000"/>
              <a:buFont typeface="Wingdings" pitchFamily="2" charset="2"/>
              <a:buNone/>
              <a:defRPr/>
            </a:pPr>
            <a:r>
              <a:rPr lang="en-US" altLang="zh-CN" sz="3200" b="1" dirty="0">
                <a:latin typeface="Arial" charset="0"/>
                <a:sym typeface="Symbol" pitchFamily="18" charset="2"/>
              </a:rPr>
              <a:t>    2. Coma can also be negated by using a stop at the proper location. It was discovered in 1812 by William Hyde Wollaston (1766-1828). While SA is independent of the location along the axis, coma will not, as long as SA is present. </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4260433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70" name="Rectangle 6"/>
          <p:cNvSpPr>
            <a:spLocks noChangeArrowheads="1"/>
          </p:cNvSpPr>
          <p:nvPr/>
        </p:nvSpPr>
        <p:spPr bwMode="auto">
          <a:xfrm>
            <a:off x="1752600" y="985308"/>
            <a:ext cx="8686800" cy="1847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50000"/>
              </a:lnSpc>
              <a:spcBef>
                <a:spcPct val="20000"/>
              </a:spcBef>
              <a:buClr>
                <a:schemeClr val="hlink"/>
              </a:buClr>
              <a:buSzPct val="75000"/>
              <a:buFont typeface="Wingdings" pitchFamily="2" charset="2"/>
              <a:buNone/>
              <a:defRPr/>
            </a:pPr>
            <a:r>
              <a:rPr lang="en-US" altLang="zh-CN" sz="2600" b="1" dirty="0">
                <a:latin typeface="Arial" charset="0"/>
                <a:sym typeface="Symbol" pitchFamily="18" charset="2"/>
              </a:rPr>
              <a:t>    With the stop at </a:t>
            </a:r>
            <a:r>
              <a:rPr lang="en-US" altLang="zh-CN" sz="2600" b="1" baseline="-25000" dirty="0">
                <a:latin typeface="Arial" charset="0"/>
                <a:sym typeface="Symbol" pitchFamily="18" charset="2"/>
              </a:rPr>
              <a:t>1</a:t>
            </a:r>
            <a:r>
              <a:rPr lang="en-US" altLang="zh-CN" sz="2600" b="1" dirty="0">
                <a:latin typeface="Arial" charset="0"/>
                <a:sym typeface="Symbol" pitchFamily="18" charset="2"/>
              </a:rPr>
              <a:t>, there is SA but no Coma. If the stop is at </a:t>
            </a:r>
            <a:r>
              <a:rPr lang="en-US" altLang="zh-CN" sz="2600" b="1" baseline="-25000" dirty="0">
                <a:latin typeface="Arial" charset="0"/>
                <a:sym typeface="Symbol" pitchFamily="18" charset="2"/>
              </a:rPr>
              <a:t>2</a:t>
            </a:r>
            <a:r>
              <a:rPr lang="en-US" altLang="zh-CN" sz="2600" b="1" dirty="0">
                <a:latin typeface="Arial" charset="0"/>
                <a:sym typeface="Symbol" pitchFamily="18" charset="2"/>
              </a:rPr>
              <a:t>, the symmetry is upset and the coma is positive. With the stop at </a:t>
            </a:r>
            <a:r>
              <a:rPr lang="en-US" altLang="zh-CN" sz="2600" b="1" baseline="-25000" dirty="0">
                <a:latin typeface="Arial" charset="0"/>
                <a:sym typeface="Symbol" pitchFamily="18" charset="2"/>
              </a:rPr>
              <a:t>3</a:t>
            </a:r>
            <a:r>
              <a:rPr lang="en-US" altLang="zh-CN" sz="2600" b="1" dirty="0">
                <a:latin typeface="Arial" charset="0"/>
                <a:sym typeface="Symbol" pitchFamily="18" charset="2"/>
              </a:rPr>
              <a:t>, the coma is negative. </a:t>
            </a:r>
          </a:p>
        </p:txBody>
      </p:sp>
      <p:pic>
        <p:nvPicPr>
          <p:cNvPr id="66565" name="Picture 7" descr="6-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765426"/>
            <a:ext cx="624840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nvSpPr>
        <p:spPr>
          <a:xfrm>
            <a:off x="1981200" y="23815"/>
            <a:ext cx="73914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16355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8" name="Rectangle 6"/>
          <p:cNvSpPr>
            <a:spLocks noChangeArrowheads="1"/>
          </p:cNvSpPr>
          <p:nvPr/>
        </p:nvSpPr>
        <p:spPr bwMode="auto">
          <a:xfrm>
            <a:off x="1752600" y="1524000"/>
            <a:ext cx="86868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Char char="v"/>
              <a:defRPr/>
            </a:pPr>
            <a:r>
              <a:rPr lang="en-US" altLang="zh-CN" sz="2800" b="1" dirty="0">
                <a:latin typeface="Arial" charset="0"/>
                <a:sym typeface="Symbol" pitchFamily="18" charset="2"/>
              </a:rPr>
              <a:t>  </a:t>
            </a:r>
            <a:r>
              <a:rPr lang="en-US" altLang="zh-CN" sz="2800" b="1" i="1" dirty="0">
                <a:solidFill>
                  <a:srgbClr val="FF0000"/>
                </a:solidFill>
                <a:latin typeface="Arial" charset="0"/>
                <a:sym typeface="Symbol" pitchFamily="18" charset="2"/>
              </a:rPr>
              <a:t>Optical sine theorem</a:t>
            </a:r>
          </a:p>
          <a:p>
            <a:pPr algn="just">
              <a:spcBef>
                <a:spcPct val="20000"/>
              </a:spcBef>
              <a:buClr>
                <a:schemeClr val="hlink"/>
              </a:buClr>
              <a:buSzPct val="75000"/>
              <a:buFont typeface="Wingdings" pitchFamily="2" charset="2"/>
              <a:buNone/>
              <a:defRPr/>
            </a:pPr>
            <a:r>
              <a:rPr lang="en-US" altLang="zh-CN" sz="2800" b="1" dirty="0">
                <a:latin typeface="Arial" charset="0"/>
                <a:sym typeface="Symbol" pitchFamily="18" charset="2"/>
              </a:rPr>
              <a:t>            In any event, it states that:</a:t>
            </a:r>
          </a:p>
        </p:txBody>
      </p:sp>
      <p:graphicFrame>
        <p:nvGraphicFramePr>
          <p:cNvPr id="67589" name="Object 7"/>
          <p:cNvGraphicFramePr>
            <a:graphicFrameLocks noChangeAspect="1"/>
          </p:cNvGraphicFramePr>
          <p:nvPr>
            <p:extLst>
              <p:ext uri="{D42A27DB-BD31-4B8C-83A1-F6EECF244321}">
                <p14:modId xmlns:p14="http://schemas.microsoft.com/office/powerpoint/2010/main" val="3596583836"/>
              </p:ext>
            </p:extLst>
          </p:nvPr>
        </p:nvGraphicFramePr>
        <p:xfrm>
          <a:off x="3124200" y="3063875"/>
          <a:ext cx="5005388" cy="777875"/>
        </p:xfrm>
        <a:graphic>
          <a:graphicData uri="http://schemas.openxmlformats.org/presentationml/2006/ole">
            <mc:AlternateContent xmlns:mc="http://schemas.openxmlformats.org/markup-compatibility/2006">
              <mc:Choice xmlns:v="urn:schemas-microsoft-com:vml" Requires="v">
                <p:oleObj name="Equation" r:id="rId3" imgW="1409400" imgH="228600" progId="Equation.DSMT4">
                  <p:embed/>
                </p:oleObj>
              </mc:Choice>
              <mc:Fallback>
                <p:oleObj name="Equation" r:id="rId3" imgW="1409400" imgH="228600" progId="Equation.DSMT4">
                  <p:embed/>
                  <p:pic>
                    <p:nvPicPr>
                      <p:cNvPr id="67589" name="Object 7"/>
                      <p:cNvPicPr>
                        <a:picLocks noChangeAspect="1" noChangeArrowheads="1"/>
                      </p:cNvPicPr>
                      <p:nvPr/>
                    </p:nvPicPr>
                    <p:blipFill>
                      <a:blip r:embed="rId4"/>
                      <a:srcRect/>
                      <a:stretch>
                        <a:fillRect/>
                      </a:stretch>
                    </p:blipFill>
                    <p:spPr bwMode="auto">
                      <a:xfrm>
                        <a:off x="3124200" y="3063875"/>
                        <a:ext cx="500538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5320" name="Rectangle 8"/>
          <p:cNvSpPr>
            <a:spLocks noChangeArrowheads="1"/>
          </p:cNvSpPr>
          <p:nvPr/>
        </p:nvSpPr>
        <p:spPr bwMode="auto">
          <a:xfrm>
            <a:off x="1703388" y="4437064"/>
            <a:ext cx="8686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20000"/>
              </a:lnSpc>
              <a:spcBef>
                <a:spcPct val="20000"/>
              </a:spcBef>
              <a:buClr>
                <a:schemeClr val="hlink"/>
              </a:buClr>
              <a:buSzPct val="75000"/>
              <a:buFont typeface="Wingdings" pitchFamily="2" charset="2"/>
              <a:buNone/>
              <a:defRPr/>
            </a:pPr>
            <a:r>
              <a:rPr lang="en-US" altLang="zh-CN" sz="2800" b="1">
                <a:latin typeface="Arial" charset="0"/>
                <a:sym typeface="Symbol" pitchFamily="18" charset="2"/>
              </a:rPr>
              <a:t>where n</a:t>
            </a:r>
            <a:r>
              <a:rPr lang="en-US" altLang="zh-CN" sz="2800" b="1" baseline="-25000">
                <a:latin typeface="Arial" charset="0"/>
                <a:sym typeface="Symbol" pitchFamily="18" charset="2"/>
              </a:rPr>
              <a:t>o</a:t>
            </a:r>
            <a:r>
              <a:rPr lang="en-US" altLang="zh-CN" sz="2800" b="1">
                <a:latin typeface="Arial" charset="0"/>
                <a:sym typeface="Symbol" pitchFamily="18" charset="2"/>
              </a:rPr>
              <a:t>, y</a:t>
            </a:r>
            <a:r>
              <a:rPr lang="en-US" altLang="zh-CN" sz="2800" b="1" baseline="-25000">
                <a:latin typeface="Arial" charset="0"/>
                <a:sym typeface="Symbol" pitchFamily="18" charset="2"/>
              </a:rPr>
              <a:t>o</a:t>
            </a:r>
            <a:r>
              <a:rPr lang="en-US" altLang="zh-CN" sz="2800" b="1">
                <a:latin typeface="Arial" charset="0"/>
                <a:sym typeface="Symbol" pitchFamily="18" charset="2"/>
              </a:rPr>
              <a:t>, </a:t>
            </a:r>
            <a:r>
              <a:rPr lang="en-US" altLang="zh-CN" sz="2800" b="1" baseline="-25000">
                <a:latin typeface="Arial" charset="0"/>
                <a:sym typeface="Symbol" pitchFamily="18" charset="2"/>
              </a:rPr>
              <a:t>o</a:t>
            </a:r>
            <a:r>
              <a:rPr lang="en-US" altLang="zh-CN" sz="2800" b="1">
                <a:latin typeface="Arial" charset="0"/>
                <a:sym typeface="Symbol" pitchFamily="18" charset="2"/>
              </a:rPr>
              <a:t> and n</a:t>
            </a:r>
            <a:r>
              <a:rPr lang="en-US" altLang="zh-CN" sz="2800" b="1" baseline="-25000">
                <a:latin typeface="Arial" charset="0"/>
                <a:sym typeface="Symbol" pitchFamily="18" charset="2"/>
              </a:rPr>
              <a:t>i</a:t>
            </a:r>
            <a:r>
              <a:rPr lang="en-US" altLang="zh-CN" sz="2800" b="1">
                <a:latin typeface="Arial" charset="0"/>
                <a:sym typeface="Symbol" pitchFamily="18" charset="2"/>
              </a:rPr>
              <a:t>, y</a:t>
            </a:r>
            <a:r>
              <a:rPr lang="en-US" altLang="zh-CN" sz="2800" b="1" baseline="-25000">
                <a:latin typeface="Arial" charset="0"/>
                <a:sym typeface="Symbol" pitchFamily="18" charset="2"/>
              </a:rPr>
              <a:t>i</a:t>
            </a:r>
            <a:r>
              <a:rPr lang="en-US" altLang="zh-CN" sz="2800" b="1">
                <a:latin typeface="Arial" charset="0"/>
                <a:sym typeface="Symbol" pitchFamily="18" charset="2"/>
              </a:rPr>
              <a:t>, </a:t>
            </a:r>
            <a:r>
              <a:rPr lang="en-US" altLang="zh-CN" sz="2800" b="1" baseline="-25000">
                <a:latin typeface="Arial" charset="0"/>
                <a:sym typeface="Symbol" pitchFamily="18" charset="2"/>
              </a:rPr>
              <a:t>i</a:t>
            </a:r>
            <a:r>
              <a:rPr lang="en-US" altLang="zh-CN" sz="2800" b="1">
                <a:latin typeface="Arial" charset="0"/>
                <a:sym typeface="Symbol" pitchFamily="18" charset="2"/>
              </a:rPr>
              <a:t> are the index, height and slope angle of a ray in object and image space , respectively at any aperture size.</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4268036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8" descr="26.jpg"/>
          <p:cNvPicPr>
            <a:picLocks noChangeAspect="1"/>
          </p:cNvPicPr>
          <p:nvPr/>
        </p:nvPicPr>
        <p:blipFill>
          <a:blip r:embed="rId3"/>
          <a:srcRect t="-3337" b="-3337"/>
          <a:stretch>
            <a:fillRect/>
          </a:stretch>
        </p:blipFill>
        <p:spPr>
          <a:xfrm>
            <a:off x="6933063" y="992209"/>
            <a:ext cx="5258937" cy="2804766"/>
          </a:xfrm>
          <a:prstGeom prst="rect">
            <a:avLst/>
          </a:prstGeom>
        </p:spPr>
      </p:pic>
      <p:sp>
        <p:nvSpPr>
          <p:cNvPr id="3" name="Content Placeholder 2"/>
          <p:cNvSpPr>
            <a:spLocks noGrp="1"/>
          </p:cNvSpPr>
          <p:nvPr>
            <p:ph sz="quarter" idx="1"/>
          </p:nvPr>
        </p:nvSpPr>
        <p:spPr>
          <a:xfrm>
            <a:off x="177800" y="1071583"/>
            <a:ext cx="7329488" cy="5786417"/>
          </a:xfrm>
        </p:spPr>
        <p:txBody>
          <a:bodyPr>
            <a:normAutofit lnSpcReduction="10000"/>
          </a:bodyPr>
          <a:lstStyle/>
          <a:p>
            <a:pPr>
              <a:lnSpc>
                <a:spcPct val="90000"/>
              </a:lnSpc>
            </a:pPr>
            <a:r>
              <a:rPr lang="en-US" sz="2400" dirty="0">
                <a:effectLst>
                  <a:outerShdw blurRad="38100" dist="38100" dir="2700000" algn="tl">
                    <a:srgbClr val="000000">
                      <a:alpha val="43137"/>
                    </a:srgbClr>
                  </a:outerShdw>
                </a:effectLst>
              </a:rPr>
              <a:t>Rods</a:t>
            </a:r>
          </a:p>
          <a:p>
            <a:pPr lvl="1"/>
            <a:r>
              <a:rPr lang="en-US" altLang="zh-CN" dirty="0">
                <a:effectLst>
                  <a:outerShdw blurRad="38100" dist="38100" dir="2700000" algn="tl">
                    <a:srgbClr val="000000">
                      <a:alpha val="43137"/>
                    </a:srgbClr>
                  </a:outerShdw>
                </a:effectLst>
              </a:rPr>
              <a:t>Diameter: 2</a:t>
            </a:r>
            <a:r>
              <a:rPr lang="en-US" altLang="zh-CN" dirty="0">
                <a:effectLst>
                  <a:outerShdw blurRad="38100" dist="38100" dir="2700000" algn="tl">
                    <a:srgbClr val="000000">
                      <a:alpha val="43137"/>
                    </a:srgbClr>
                  </a:outerShdw>
                </a:effectLst>
                <a:sym typeface="Symbol" panose="05050102010706020507" pitchFamily="18" charset="2"/>
              </a:rPr>
              <a:t>m</a:t>
            </a:r>
            <a:endParaRPr lang="en-US" altLang="zh-CN" dirty="0">
              <a:effectLst>
                <a:outerShdw blurRad="38100" dist="38100" dir="2700000" algn="tl">
                  <a:srgbClr val="000000">
                    <a:alpha val="43137"/>
                  </a:srgbClr>
                </a:outerShdw>
              </a:effectLst>
            </a:endParaRPr>
          </a:p>
          <a:p>
            <a:pPr lvl="1"/>
            <a:r>
              <a:rPr lang="en-US" altLang="zh-CN" dirty="0">
                <a:effectLst>
                  <a:outerShdw blurRad="38100" dist="38100" dir="2700000" algn="tl">
                    <a:srgbClr val="000000">
                      <a:alpha val="43137"/>
                    </a:srgbClr>
                  </a:outerShdw>
                </a:effectLst>
              </a:rPr>
              <a:t>Sensitive to low-light levels (scotopic vision)</a:t>
            </a:r>
          </a:p>
          <a:p>
            <a:pPr lvl="1">
              <a:lnSpc>
                <a:spcPct val="90000"/>
              </a:lnSpc>
            </a:pPr>
            <a:r>
              <a:rPr lang="en-US" dirty="0">
                <a:effectLst>
                  <a:outerShdw blurRad="38100" dist="38100" dir="2700000" algn="tl">
                    <a:srgbClr val="000000">
                      <a:alpha val="43137"/>
                    </a:srgbClr>
                  </a:outerShdw>
                </a:effectLst>
              </a:rPr>
              <a:t>Large amount (100-150 million rods)</a:t>
            </a:r>
          </a:p>
          <a:p>
            <a:pPr lvl="1">
              <a:lnSpc>
                <a:spcPct val="90000"/>
              </a:lnSpc>
            </a:pPr>
            <a:r>
              <a:rPr lang="en-US" dirty="0">
                <a:effectLst>
                  <a:outerShdw blurRad="38100" dist="38100" dir="2700000" algn="tl">
                    <a:srgbClr val="000000">
                      <a:alpha val="43137"/>
                    </a:srgbClr>
                  </a:outerShdw>
                </a:effectLst>
              </a:rPr>
              <a:t>Low density and therefor low resolution</a:t>
            </a:r>
          </a:p>
          <a:p>
            <a:pPr lvl="1">
              <a:lnSpc>
                <a:spcPct val="90000"/>
              </a:lnSpc>
            </a:pPr>
            <a:r>
              <a:rPr lang="en-US" dirty="0">
                <a:effectLst>
                  <a:outerShdw blurRad="38100" dist="38100" dir="2700000" algn="tl">
                    <a:srgbClr val="000000">
                      <a:alpha val="43137"/>
                    </a:srgbClr>
                  </a:outerShdw>
                </a:effectLst>
              </a:rPr>
              <a:t>Black-and-white vision</a:t>
            </a:r>
          </a:p>
          <a:p>
            <a:pPr lvl="1">
              <a:lnSpc>
                <a:spcPct val="90000"/>
              </a:lnSpc>
            </a:pPr>
            <a:endParaRPr lang="en-US" dirty="0">
              <a:effectLst>
                <a:outerShdw blurRad="38100" dist="38100" dir="2700000" algn="tl">
                  <a:srgbClr val="000000">
                    <a:alpha val="43137"/>
                  </a:srgbClr>
                </a:outerShdw>
              </a:effectLst>
            </a:endParaRPr>
          </a:p>
          <a:p>
            <a:pPr>
              <a:lnSpc>
                <a:spcPct val="90000"/>
              </a:lnSpc>
            </a:pPr>
            <a:r>
              <a:rPr lang="en-US" sz="2400" dirty="0">
                <a:effectLst>
                  <a:outerShdw blurRad="38100" dist="38100" dir="2700000" algn="tl">
                    <a:srgbClr val="000000">
                      <a:alpha val="43137"/>
                    </a:srgbClr>
                  </a:outerShdw>
                </a:effectLst>
              </a:rPr>
              <a:t>Cones</a:t>
            </a:r>
          </a:p>
          <a:p>
            <a:pPr lvl="1"/>
            <a:r>
              <a:rPr lang="en-US" altLang="zh-CN" dirty="0">
                <a:effectLst>
                  <a:outerShdw blurRad="38100" dist="38100" dir="2700000" algn="tl">
                    <a:srgbClr val="000000">
                      <a:alpha val="43137"/>
                    </a:srgbClr>
                  </a:outerShdw>
                </a:effectLst>
              </a:rPr>
              <a:t>Diameter varies from 0.5 to 4.0 µm. Smallest and most tightly packed at the </a:t>
            </a:r>
            <a:r>
              <a:rPr lang="en-US" altLang="zh-CN" dirty="0" err="1">
                <a:effectLst>
                  <a:outerShdw blurRad="38100" dist="38100" dir="2700000" algn="tl">
                    <a:srgbClr val="000000">
                      <a:alpha val="43137"/>
                    </a:srgbClr>
                  </a:outerShdw>
                </a:effectLst>
              </a:rPr>
              <a:t>the</a:t>
            </a:r>
            <a:r>
              <a:rPr lang="en-US" altLang="zh-CN" dirty="0">
                <a:effectLst>
                  <a:outerShdw blurRad="38100" dist="38100" dir="2700000" algn="tl">
                    <a:srgbClr val="000000">
                      <a:alpha val="43137"/>
                    </a:srgbClr>
                  </a:outerShdw>
                </a:effectLst>
              </a:rPr>
              <a:t> fovea.</a:t>
            </a:r>
          </a:p>
          <a:p>
            <a:pPr lvl="1"/>
            <a:r>
              <a:rPr lang="en-US" altLang="zh-CN" dirty="0">
                <a:effectLst>
                  <a:outerShdw blurRad="38100" dist="38100" dir="2700000" algn="tl">
                    <a:srgbClr val="000000">
                      <a:alpha val="43137"/>
                    </a:srgbClr>
                  </a:outerShdw>
                </a:effectLst>
              </a:rPr>
              <a:t>Sensitive to higher-light levels (</a:t>
            </a:r>
            <a:r>
              <a:rPr lang="en-US" altLang="zh-CN" dirty="0" err="1">
                <a:effectLst>
                  <a:outerShdw blurRad="38100" dist="38100" dir="2700000" algn="tl">
                    <a:srgbClr val="000000">
                      <a:alpha val="43137"/>
                    </a:srgbClr>
                  </a:outerShdw>
                </a:effectLst>
              </a:rPr>
              <a:t>photopic</a:t>
            </a:r>
            <a:r>
              <a:rPr lang="en-US" altLang="zh-CN" dirty="0">
                <a:effectLst>
                  <a:outerShdw blurRad="38100" dist="38100" dir="2700000" algn="tl">
                    <a:srgbClr val="000000">
                      <a:alpha val="43137"/>
                    </a:srgbClr>
                  </a:outerShdw>
                </a:effectLst>
              </a:rPr>
              <a:t> vision)</a:t>
            </a:r>
          </a:p>
          <a:p>
            <a:pPr lvl="1"/>
            <a:r>
              <a:rPr lang="en-US" dirty="0">
                <a:effectLst>
                  <a:outerShdw blurRad="38100" dist="38100" dir="2700000" algn="tl">
                    <a:srgbClr val="000000">
                      <a:alpha val="43137"/>
                    </a:srgbClr>
                  </a:outerShdw>
                </a:effectLst>
              </a:rPr>
              <a:t>Small amount (6-7 million) </a:t>
            </a:r>
          </a:p>
          <a:p>
            <a:pPr lvl="1"/>
            <a:r>
              <a:rPr lang="en-US" dirty="0">
                <a:effectLst>
                  <a:outerShdw blurRad="38100" dist="38100" dir="2700000" algn="tl">
                    <a:srgbClr val="000000">
                      <a:alpha val="43137"/>
                    </a:srgbClr>
                  </a:outerShdw>
                </a:effectLst>
              </a:rPr>
              <a:t>High resolution</a:t>
            </a:r>
          </a:p>
          <a:p>
            <a:pPr lvl="1">
              <a:lnSpc>
                <a:spcPct val="90000"/>
              </a:lnSpc>
            </a:pPr>
            <a:r>
              <a:rPr lang="en-US" dirty="0">
                <a:effectLst>
                  <a:outerShdw blurRad="38100" dist="38100" dir="2700000" algn="tl">
                    <a:srgbClr val="000000">
                      <a:alpha val="43137"/>
                    </a:srgbClr>
                  </a:outerShdw>
                </a:effectLst>
              </a:rPr>
              <a:t>Detect color by the use of 3 different kinds of cones</a:t>
            </a:r>
          </a:p>
        </p:txBody>
      </p:sp>
      <p:pic>
        <p:nvPicPr>
          <p:cNvPr id="5" name="Picture 1026" descr="Mitt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150" y="3818680"/>
            <a:ext cx="2914649" cy="27502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1498600" y="-79376"/>
            <a:ext cx="84963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b="1" dirty="0">
                <a:solidFill>
                  <a:schemeClr val="folHlink"/>
                </a:solidFill>
                <a:latin typeface="Arial" panose="020B0604020202020204" pitchFamily="34" charset="0"/>
                <a:cs typeface="Arial" panose="020B0604020202020204" pitchFamily="34" charset="0"/>
              </a:rPr>
              <a:t>Photoreceptors: Rods &amp; Cones</a:t>
            </a:r>
          </a:p>
        </p:txBody>
      </p:sp>
      <p:sp>
        <p:nvSpPr>
          <p:cNvPr id="7"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9630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6" name="Rectangle 6"/>
          <p:cNvSpPr>
            <a:spLocks noChangeArrowheads="1"/>
          </p:cNvSpPr>
          <p:nvPr/>
        </p:nvSpPr>
        <p:spPr bwMode="auto">
          <a:xfrm>
            <a:off x="1905000" y="1600200"/>
            <a:ext cx="4191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None/>
              <a:defRPr/>
            </a:pPr>
            <a:r>
              <a:rPr lang="en-US" altLang="zh-CN" sz="2800" b="1">
                <a:effectLst>
                  <a:outerShdw blurRad="38100" dist="38100" dir="2700000" algn="tl">
                    <a:srgbClr val="000000">
                      <a:alpha val="43137"/>
                    </a:srgbClr>
                  </a:outerShdw>
                </a:effectLst>
                <a:latin typeface="Arial" charset="0"/>
                <a:sym typeface="Symbol" pitchFamily="18" charset="2"/>
              </a:rPr>
              <a:t>   If coma is to be zero, </a:t>
            </a:r>
          </a:p>
        </p:txBody>
      </p:sp>
      <p:graphicFrame>
        <p:nvGraphicFramePr>
          <p:cNvPr id="68613" name="Object 7"/>
          <p:cNvGraphicFramePr>
            <a:graphicFrameLocks noChangeAspect="1"/>
          </p:cNvGraphicFramePr>
          <p:nvPr>
            <p:extLst>
              <p:ext uri="{D42A27DB-BD31-4B8C-83A1-F6EECF244321}">
                <p14:modId xmlns:p14="http://schemas.microsoft.com/office/powerpoint/2010/main" val="1237950954"/>
              </p:ext>
            </p:extLst>
          </p:nvPr>
        </p:nvGraphicFramePr>
        <p:xfrm>
          <a:off x="6138863" y="1393825"/>
          <a:ext cx="1919287" cy="1117600"/>
        </p:xfrm>
        <a:graphic>
          <a:graphicData uri="http://schemas.openxmlformats.org/presentationml/2006/ole">
            <mc:AlternateContent xmlns:mc="http://schemas.openxmlformats.org/markup-compatibility/2006">
              <mc:Choice xmlns:v="urn:schemas-microsoft-com:vml" Requires="v">
                <p:oleObj name="Equation" r:id="rId3" imgW="583920" imgH="431640" progId="Equation.DSMT4">
                  <p:embed/>
                </p:oleObj>
              </mc:Choice>
              <mc:Fallback>
                <p:oleObj name="Equation" r:id="rId3" imgW="583920" imgH="431640" progId="Equation.DSMT4">
                  <p:embed/>
                  <p:pic>
                    <p:nvPicPr>
                      <p:cNvPr id="68613" name="Object 7"/>
                      <p:cNvPicPr>
                        <a:picLocks noChangeAspect="1" noChangeArrowheads="1"/>
                      </p:cNvPicPr>
                      <p:nvPr/>
                    </p:nvPicPr>
                    <p:blipFill>
                      <a:blip r:embed="rId4"/>
                      <a:srcRect/>
                      <a:stretch>
                        <a:fillRect/>
                      </a:stretch>
                    </p:blipFill>
                    <p:spPr bwMode="auto">
                      <a:xfrm>
                        <a:off x="6138863" y="1393825"/>
                        <a:ext cx="1919287"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368" name="Rectangle 8"/>
          <p:cNvSpPr>
            <a:spLocks noChangeArrowheads="1"/>
          </p:cNvSpPr>
          <p:nvPr/>
        </p:nvSpPr>
        <p:spPr bwMode="auto">
          <a:xfrm>
            <a:off x="1752600" y="2514600"/>
            <a:ext cx="8686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None/>
              <a:defRPr/>
            </a:pPr>
            <a:r>
              <a:rPr lang="en-US" altLang="zh-CN" sz="2800" b="1" dirty="0">
                <a:effectLst>
                  <a:outerShdw blurRad="38100" dist="38100" dir="2700000" algn="tl">
                    <a:srgbClr val="000000">
                      <a:alpha val="43137"/>
                    </a:srgbClr>
                  </a:outerShdw>
                </a:effectLst>
                <a:latin typeface="Arial" charset="0"/>
                <a:sym typeface="Symbol" pitchFamily="18" charset="2"/>
              </a:rPr>
              <a:t>must be constant for all rays. So we equate the magnification for both marginal and paraxial rays and we get:</a:t>
            </a:r>
          </a:p>
        </p:txBody>
      </p:sp>
      <p:graphicFrame>
        <p:nvGraphicFramePr>
          <p:cNvPr id="68615" name="Object 9"/>
          <p:cNvGraphicFramePr>
            <a:graphicFrameLocks noChangeAspect="1"/>
          </p:cNvGraphicFramePr>
          <p:nvPr>
            <p:extLst>
              <p:ext uri="{D42A27DB-BD31-4B8C-83A1-F6EECF244321}">
                <p14:modId xmlns:p14="http://schemas.microsoft.com/office/powerpoint/2010/main" val="709471901"/>
              </p:ext>
            </p:extLst>
          </p:nvPr>
        </p:nvGraphicFramePr>
        <p:xfrm>
          <a:off x="3821113" y="3908425"/>
          <a:ext cx="4295775" cy="1206500"/>
        </p:xfrm>
        <a:graphic>
          <a:graphicData uri="http://schemas.openxmlformats.org/presentationml/2006/ole">
            <mc:AlternateContent xmlns:mc="http://schemas.openxmlformats.org/markup-compatibility/2006">
              <mc:Choice xmlns:v="urn:schemas-microsoft-com:vml" Requires="v">
                <p:oleObj name="Equation" r:id="rId5" imgW="1371600" imgH="469800" progId="Equation.DSMT4">
                  <p:embed/>
                </p:oleObj>
              </mc:Choice>
              <mc:Fallback>
                <p:oleObj name="Equation" r:id="rId5" imgW="1371600" imgH="469800" progId="Equation.DSMT4">
                  <p:embed/>
                  <p:pic>
                    <p:nvPicPr>
                      <p:cNvPr id="68615" name="Object 9"/>
                      <p:cNvPicPr>
                        <a:picLocks noChangeAspect="1" noChangeArrowheads="1"/>
                      </p:cNvPicPr>
                      <p:nvPr/>
                    </p:nvPicPr>
                    <p:blipFill>
                      <a:blip r:embed="rId6"/>
                      <a:srcRect/>
                      <a:stretch>
                        <a:fillRect/>
                      </a:stretch>
                    </p:blipFill>
                    <p:spPr bwMode="auto">
                      <a:xfrm>
                        <a:off x="3821113" y="3908425"/>
                        <a:ext cx="4295775"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370" name="Rectangle 10"/>
          <p:cNvSpPr>
            <a:spLocks noChangeArrowheads="1"/>
          </p:cNvSpPr>
          <p:nvPr/>
        </p:nvSpPr>
        <p:spPr bwMode="auto">
          <a:xfrm>
            <a:off x="1752600" y="5105400"/>
            <a:ext cx="8686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buClr>
                <a:schemeClr val="hlink"/>
              </a:buClr>
              <a:buSzPct val="75000"/>
              <a:buFont typeface="Wingdings" pitchFamily="2" charset="2"/>
              <a:buNone/>
              <a:defRPr/>
            </a:pPr>
            <a:r>
              <a:rPr lang="en-US" altLang="zh-CN" sz="2800" b="1">
                <a:effectLst>
                  <a:outerShdw blurRad="38100" dist="38100" dir="2700000" algn="tl">
                    <a:srgbClr val="000000">
                      <a:alpha val="43137"/>
                    </a:srgbClr>
                  </a:outerShdw>
                </a:effectLst>
                <a:latin typeface="Arial" charset="0"/>
                <a:sym typeface="Symbol" pitchFamily="18" charset="2"/>
              </a:rPr>
              <a:t>It is known as the sine condition. A necessary criterion for the absence of coma is that the system meet the sine condition. </a:t>
            </a:r>
          </a:p>
        </p:txBody>
      </p:sp>
      <p:sp>
        <p:nvSpPr>
          <p:cNvPr id="11"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ffectLst>
                <a:outerShdw blurRad="38100" dist="38100" dir="2700000" algn="tl">
                  <a:srgbClr val="000000">
                    <a:alpha val="43137"/>
                  </a:srgbClr>
                </a:outerShdw>
              </a:effectLst>
            </a:endParaRPr>
          </a:p>
        </p:txBody>
      </p:sp>
      <p:pic>
        <p:nvPicPr>
          <p:cNvPr id="12"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a:spLocks noGrp="1" noChangeArrowheads="1"/>
          </p:cNvSpPr>
          <p:nvPr>
            <p:ph type="title"/>
          </p:nvPr>
        </p:nvSpPr>
        <p:spPr>
          <a:xfrm>
            <a:off x="1981200" y="-1055"/>
            <a:ext cx="7391400" cy="1139825"/>
          </a:xfrm>
        </p:spPr>
        <p:txBody>
          <a:bodyPr>
            <a:normAutofit/>
          </a:bodyPr>
          <a:lstStyle/>
          <a:p>
            <a:pPr>
              <a:defRPr/>
            </a:pPr>
            <a:r>
              <a:rPr lang="en-US" altLang="zh-CN" b="1" dirty="0">
                <a:solidFill>
                  <a:schemeClr val="folHlin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Coma</a:t>
            </a:r>
          </a:p>
        </p:txBody>
      </p:sp>
    </p:spTree>
    <p:extLst>
      <p:ext uri="{BB962C8B-B14F-4D97-AF65-F5344CB8AC3E}">
        <p14:creationId xmlns:p14="http://schemas.microsoft.com/office/powerpoint/2010/main" val="15902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1752601" y="1447801"/>
            <a:ext cx="8736013" cy="1693863"/>
          </a:xfrm>
        </p:spPr>
        <p:txBody>
          <a:bodyPr/>
          <a:lstStyle/>
          <a:p>
            <a:pPr marL="0" indent="0">
              <a:buFont typeface="Wingdings" panose="05000000000000000000" pitchFamily="2" charset="2"/>
              <a:buChar char="Ø"/>
              <a:defRPr/>
            </a:pPr>
            <a:r>
              <a:rPr lang="en-US" altLang="zh-CN" b="1" dirty="0">
                <a:solidFill>
                  <a:srgbClr val="FF0000"/>
                </a:solidFill>
                <a:effectLst>
                  <a:outerShdw blurRad="38100" dist="38100" dir="2700000" algn="tl">
                    <a:srgbClr val="FFFFFF"/>
                  </a:outerShdw>
                </a:effectLst>
              </a:rPr>
              <a:t>  Astigmatism</a:t>
            </a:r>
          </a:p>
          <a:p>
            <a:pPr marL="0" indent="0">
              <a:buNone/>
              <a:defRPr/>
            </a:pPr>
            <a:r>
              <a:rPr lang="en-US" altLang="zh-CN" b="1" dirty="0">
                <a:solidFill>
                  <a:srgbClr val="FFFF66"/>
                </a:solidFill>
                <a:effectLst>
                  <a:outerShdw blurRad="38100" dist="38100" dir="2700000" algn="tl">
                    <a:srgbClr val="FFFFFF"/>
                  </a:outerShdw>
                </a:effectLst>
              </a:rPr>
              <a:t>     </a:t>
            </a:r>
            <a:r>
              <a:rPr lang="en-US" altLang="zh-CN" b="1" dirty="0"/>
              <a:t>When an object is away from the optical axis, the incident rays is no longer symmetrical.</a:t>
            </a:r>
          </a:p>
        </p:txBody>
      </p:sp>
      <p:sp>
        <p:nvSpPr>
          <p:cNvPr id="2" name="矩形 1"/>
          <p:cNvSpPr>
            <a:spLocks noChangeArrowheads="1"/>
          </p:cNvSpPr>
          <p:nvPr/>
        </p:nvSpPr>
        <p:spPr bwMode="auto">
          <a:xfrm>
            <a:off x="2538413" y="3068638"/>
            <a:ext cx="7734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Font typeface="Wingdings" panose="05000000000000000000" pitchFamily="2" charset="2"/>
              <a:buNone/>
            </a:pPr>
            <a:r>
              <a:rPr kumimoji="0" lang="en-US" altLang="zh-CN" sz="2400" b="1" dirty="0"/>
              <a:t> </a:t>
            </a:r>
            <a:r>
              <a:rPr kumimoji="0" lang="en-US" altLang="zh-CN" sz="2400" i="1" dirty="0"/>
              <a:t>Meridional </a:t>
            </a:r>
            <a:r>
              <a:rPr kumimoji="0" lang="en-US" altLang="zh-CN" sz="2400" dirty="0"/>
              <a:t>(</a:t>
            </a:r>
            <a:r>
              <a:rPr kumimoji="0" lang="en-US" altLang="zh-CN" sz="2400" i="1" dirty="0"/>
              <a:t>tangential</a:t>
            </a:r>
            <a:r>
              <a:rPr kumimoji="0" lang="en-US" altLang="zh-CN" sz="2400" dirty="0"/>
              <a:t>)</a:t>
            </a:r>
            <a:r>
              <a:rPr kumimoji="0" lang="en-US" altLang="zh-CN" sz="2400" i="1" dirty="0"/>
              <a:t> plane</a:t>
            </a:r>
            <a:r>
              <a:rPr kumimoji="0" lang="en-US" altLang="zh-CN" sz="2400" dirty="0"/>
              <a:t>:</a:t>
            </a:r>
          </a:p>
          <a:p>
            <a:pPr>
              <a:lnSpc>
                <a:spcPct val="150000"/>
              </a:lnSpc>
              <a:spcBef>
                <a:spcPct val="0"/>
              </a:spcBef>
              <a:buClrTx/>
              <a:buSzTx/>
              <a:buFont typeface="Wingdings" panose="05000000000000000000" pitchFamily="2" charset="2"/>
              <a:buNone/>
            </a:pPr>
            <a:r>
              <a:rPr kumimoji="0" lang="en-US" altLang="zh-CN" sz="2400" dirty="0"/>
              <a:t>      A plane containing the optical axis and the object points.</a:t>
            </a:r>
          </a:p>
          <a:p>
            <a:pPr>
              <a:lnSpc>
                <a:spcPct val="150000"/>
              </a:lnSpc>
              <a:spcBef>
                <a:spcPct val="0"/>
              </a:spcBef>
              <a:buClrTx/>
              <a:buSzTx/>
              <a:buFont typeface="Wingdings" panose="05000000000000000000" pitchFamily="2" charset="2"/>
              <a:buNone/>
            </a:pPr>
            <a:r>
              <a:rPr kumimoji="0" lang="en-US" altLang="zh-CN" sz="2400" i="1" dirty="0"/>
              <a:t>Sagittal plane</a:t>
            </a:r>
            <a:r>
              <a:rPr kumimoji="0" lang="en-US" altLang="zh-CN" sz="2400" dirty="0"/>
              <a:t>:  </a:t>
            </a:r>
          </a:p>
          <a:p>
            <a:pPr>
              <a:lnSpc>
                <a:spcPct val="150000"/>
              </a:lnSpc>
              <a:spcBef>
                <a:spcPct val="0"/>
              </a:spcBef>
              <a:buClrTx/>
              <a:buSzTx/>
              <a:buFont typeface="Wingdings" panose="05000000000000000000" pitchFamily="2" charset="2"/>
              <a:buNone/>
            </a:pPr>
            <a:r>
              <a:rPr kumimoji="0" lang="en-US" altLang="zh-CN" sz="2400" dirty="0"/>
              <a:t>    The plane contains the chief ray and is perpendicular to the meridional plane.</a:t>
            </a:r>
          </a:p>
        </p:txBody>
      </p:sp>
      <p:pic>
        <p:nvPicPr>
          <p:cNvPr id="35" name="Picture 6" descr="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42" y="2821346"/>
            <a:ext cx="51847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1981200" y="15878"/>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Astigmatism</a:t>
            </a:r>
          </a:p>
        </p:txBody>
      </p:sp>
      <p:sp>
        <p:nvSpPr>
          <p:cNvPr id="11"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773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Astigmatism</a:t>
            </a:r>
          </a:p>
        </p:txBody>
      </p:sp>
      <p:sp>
        <p:nvSpPr>
          <p:cNvPr id="531459" name="Rectangle 3"/>
          <p:cNvSpPr>
            <a:spLocks noGrp="1" noChangeArrowheads="1"/>
          </p:cNvSpPr>
          <p:nvPr>
            <p:ph type="body" idx="1"/>
          </p:nvPr>
        </p:nvSpPr>
        <p:spPr>
          <a:xfrm>
            <a:off x="1752600" y="1447800"/>
            <a:ext cx="8763000" cy="762000"/>
          </a:xfrm>
        </p:spPr>
        <p:txBody>
          <a:bodyPr/>
          <a:lstStyle/>
          <a:p>
            <a:pPr marL="0" indent="0">
              <a:buFont typeface="Wingdings" panose="05000000000000000000" pitchFamily="2" charset="2"/>
              <a:buChar char="Ø"/>
              <a:defRPr/>
            </a:pPr>
            <a:r>
              <a:rPr lang="en-US" altLang="zh-CN" sz="3400" b="1" dirty="0">
                <a:solidFill>
                  <a:srgbClr val="FF0000"/>
                </a:solidFill>
                <a:effectLst>
                  <a:outerShdw blurRad="38100" dist="38100" dir="2700000" algn="tl">
                    <a:srgbClr val="FFFFFF"/>
                  </a:outerShdw>
                </a:effectLst>
              </a:rPr>
              <a:t>  Astigmatism</a:t>
            </a:r>
          </a:p>
        </p:txBody>
      </p:sp>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60687" y="2209800"/>
            <a:ext cx="7286625" cy="3905250"/>
          </a:xfrm>
          <a:prstGeom prst="rect">
            <a:avLst/>
          </a:prstGeom>
        </p:spPr>
      </p:pic>
    </p:spTree>
    <p:extLst>
      <p:ext uri="{BB962C8B-B14F-4D97-AF65-F5344CB8AC3E}">
        <p14:creationId xmlns:p14="http://schemas.microsoft.com/office/powerpoint/2010/main" val="27988769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Astigmatism</a:t>
            </a:r>
          </a:p>
        </p:txBody>
      </p:sp>
      <p:grpSp>
        <p:nvGrpSpPr>
          <p:cNvPr id="72708" name="Group 6"/>
          <p:cNvGrpSpPr>
            <a:grpSpLocks noChangeAspect="1"/>
          </p:cNvGrpSpPr>
          <p:nvPr/>
        </p:nvGrpSpPr>
        <p:grpSpPr bwMode="auto">
          <a:xfrm>
            <a:off x="2208213" y="2636839"/>
            <a:ext cx="8069262" cy="2879725"/>
            <a:chOff x="957" y="2692"/>
            <a:chExt cx="3666" cy="1308"/>
          </a:xfrm>
        </p:grpSpPr>
        <p:grpSp>
          <p:nvGrpSpPr>
            <p:cNvPr id="72709" name="Group 7"/>
            <p:cNvGrpSpPr>
              <a:grpSpLocks noChangeAspect="1"/>
            </p:cNvGrpSpPr>
            <p:nvPr/>
          </p:nvGrpSpPr>
          <p:grpSpPr bwMode="auto">
            <a:xfrm>
              <a:off x="957" y="2968"/>
              <a:ext cx="3666" cy="1032"/>
              <a:chOff x="435" y="2824"/>
              <a:chExt cx="4128" cy="1176"/>
            </a:xfrm>
          </p:grpSpPr>
          <p:pic>
            <p:nvPicPr>
              <p:cNvPr id="72713" name="Picture 8"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 y="2830"/>
                <a:ext cx="1158" cy="1164"/>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pic>
          <p:pic>
            <p:nvPicPr>
              <p:cNvPr id="72714" name="Picture 9"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 y="2839"/>
                <a:ext cx="1170" cy="1146"/>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pic>
          <p:pic>
            <p:nvPicPr>
              <p:cNvPr id="72715" name="Picture 10" desc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 y="2824"/>
                <a:ext cx="1206" cy="1176"/>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pic>
        </p:grpSp>
        <p:sp>
          <p:nvSpPr>
            <p:cNvPr id="72710" name="Text Box 11"/>
            <p:cNvSpPr txBox="1">
              <a:spLocks noChangeAspect="1" noChangeArrowheads="1"/>
            </p:cNvSpPr>
            <p:nvPr/>
          </p:nvSpPr>
          <p:spPr bwMode="auto">
            <a:xfrm>
              <a:off x="1278" y="2692"/>
              <a:ext cx="336" cy="159"/>
            </a:xfrm>
            <a:prstGeom prst="rect">
              <a:avLst/>
            </a:prstGeom>
            <a:noFill/>
            <a:ln w="12700" algn="ctr">
              <a:solidFill>
                <a:srgbClr val="00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ea typeface="Arial Unicode MS" pitchFamily="34" charset="-122"/>
                </a:rPr>
                <a:t>Object</a:t>
              </a:r>
            </a:p>
          </p:txBody>
        </p:sp>
        <p:sp>
          <p:nvSpPr>
            <p:cNvPr id="72711" name="Text Box 12"/>
            <p:cNvSpPr txBox="1">
              <a:spLocks noChangeAspect="1" noChangeArrowheads="1"/>
            </p:cNvSpPr>
            <p:nvPr/>
          </p:nvSpPr>
          <p:spPr bwMode="auto">
            <a:xfrm>
              <a:off x="2313" y="2692"/>
              <a:ext cx="725" cy="159"/>
            </a:xfrm>
            <a:prstGeom prst="rect">
              <a:avLst/>
            </a:prstGeom>
            <a:noFill/>
            <a:ln w="12700" algn="ctr">
              <a:solidFill>
                <a:srgbClr val="00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ea typeface="Arial Unicode MS" pitchFamily="34" charset="-122"/>
                </a:rPr>
                <a:t>Meridional focus</a:t>
              </a:r>
            </a:p>
          </p:txBody>
        </p:sp>
        <p:sp>
          <p:nvSpPr>
            <p:cNvPr id="72712" name="Text Box 13"/>
            <p:cNvSpPr txBox="1">
              <a:spLocks noChangeAspect="1" noChangeArrowheads="1"/>
            </p:cNvSpPr>
            <p:nvPr/>
          </p:nvSpPr>
          <p:spPr bwMode="auto">
            <a:xfrm>
              <a:off x="3787" y="2692"/>
              <a:ext cx="597" cy="159"/>
            </a:xfrm>
            <a:prstGeom prst="rect">
              <a:avLst/>
            </a:prstGeom>
            <a:noFill/>
            <a:ln w="12700" algn="ctr">
              <a:solidFill>
                <a:srgbClr val="00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ea typeface="Arial Unicode MS" pitchFamily="34" charset="-122"/>
                </a:rPr>
                <a:t>Sagittal focus</a:t>
              </a:r>
            </a:p>
          </p:txBody>
        </p:sp>
      </p:gr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975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1981200" y="117476"/>
            <a:ext cx="73914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Field curvature</a:t>
            </a:r>
          </a:p>
        </p:txBody>
      </p:sp>
      <p:sp>
        <p:nvSpPr>
          <p:cNvPr id="537603" name="Rectangle 3"/>
          <p:cNvSpPr>
            <a:spLocks noGrp="1" noChangeArrowheads="1"/>
          </p:cNvSpPr>
          <p:nvPr>
            <p:ph type="body" idx="1"/>
          </p:nvPr>
        </p:nvSpPr>
        <p:spPr>
          <a:xfrm>
            <a:off x="1752600" y="1447800"/>
            <a:ext cx="8763000" cy="838200"/>
          </a:xfrm>
        </p:spPr>
        <p:txBody>
          <a:bodyPr/>
          <a:lstStyle/>
          <a:p>
            <a:pPr marL="0" indent="0">
              <a:buFont typeface="Wingdings" panose="05000000000000000000" pitchFamily="2" charset="2"/>
              <a:buChar char="Ø"/>
              <a:defRPr/>
            </a:pPr>
            <a:r>
              <a:rPr lang="en-US" altLang="zh-CN" sz="3400" b="1"/>
              <a:t>  </a:t>
            </a:r>
            <a:r>
              <a:rPr lang="en-US" altLang="zh-CN" sz="3400" b="1">
                <a:solidFill>
                  <a:srgbClr val="FF3300"/>
                </a:solidFill>
                <a:effectLst>
                  <a:outerShdw blurRad="38100" dist="38100" dir="2700000" algn="tl">
                    <a:srgbClr val="FFFFFF"/>
                  </a:outerShdw>
                </a:effectLst>
              </a:rPr>
              <a:t>Field curvature</a:t>
            </a:r>
            <a:r>
              <a:rPr lang="en-US" altLang="zh-CN" sz="3400" b="1"/>
              <a:t>  </a:t>
            </a:r>
          </a:p>
        </p:txBody>
      </p:sp>
      <p:pic>
        <p:nvPicPr>
          <p:cNvPr id="73733" name="Picture 7" descr="6-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2286001"/>
            <a:ext cx="57150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8"/>
          <p:cNvSpPr txBox="1">
            <a:spLocks noChangeArrowheads="1"/>
          </p:cNvSpPr>
          <p:nvPr/>
        </p:nvSpPr>
        <p:spPr bwMode="auto">
          <a:xfrm>
            <a:off x="7608888" y="51498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bg1"/>
                </a:solidFill>
                <a:sym typeface="Symbol" panose="05050102010706020507" pitchFamily="18" charset="2"/>
              </a:rPr>
              <a:t>x</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606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a:xfrm>
            <a:off x="1981200" y="44451"/>
            <a:ext cx="8229600" cy="11398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Field curvature</a:t>
            </a:r>
          </a:p>
        </p:txBody>
      </p:sp>
      <p:sp>
        <p:nvSpPr>
          <p:cNvPr id="74756" name="Text Box 6"/>
          <p:cNvSpPr txBox="1">
            <a:spLocks noChangeArrowheads="1"/>
          </p:cNvSpPr>
          <p:nvPr/>
        </p:nvSpPr>
        <p:spPr bwMode="auto">
          <a:xfrm>
            <a:off x="7608888" y="51498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bg1"/>
                </a:solidFill>
                <a:sym typeface="Symbol" panose="05050102010706020507" pitchFamily="18" charset="2"/>
              </a:rPr>
              <a:t>x</a:t>
            </a:r>
          </a:p>
        </p:txBody>
      </p:sp>
      <p:sp>
        <p:nvSpPr>
          <p:cNvPr id="539655" name="Text Box 7"/>
          <p:cNvSpPr txBox="1">
            <a:spLocks noChangeArrowheads="1"/>
          </p:cNvSpPr>
          <p:nvPr/>
        </p:nvSpPr>
        <p:spPr bwMode="auto">
          <a:xfrm>
            <a:off x="1847851" y="1700214"/>
            <a:ext cx="85693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800" b="1" dirty="0">
                <a:latin typeface="Arial" charset="0"/>
              </a:rPr>
              <a:t>       The displacement </a:t>
            </a:r>
            <a:r>
              <a:rPr lang="en-US" altLang="zh-CN" sz="2800" b="1" dirty="0">
                <a:latin typeface="Arial" charset="0"/>
                <a:sym typeface="Symbol" pitchFamily="18" charset="2"/>
              </a:rPr>
              <a:t>x of an image point at height </a:t>
            </a:r>
            <a:r>
              <a:rPr lang="en-US" altLang="zh-CN" sz="2800" b="1" dirty="0" err="1">
                <a:latin typeface="Arial" charset="0"/>
                <a:sym typeface="Symbol" pitchFamily="18" charset="2"/>
              </a:rPr>
              <a:t>y</a:t>
            </a:r>
            <a:r>
              <a:rPr lang="en-US" altLang="zh-CN" sz="2800" b="1" baseline="-25000" dirty="0" err="1">
                <a:latin typeface="Arial" charset="0"/>
                <a:sym typeface="Symbol" pitchFamily="18" charset="2"/>
              </a:rPr>
              <a:t>i</a:t>
            </a:r>
            <a:r>
              <a:rPr lang="en-US" altLang="zh-CN" sz="2800" b="1" dirty="0">
                <a:latin typeface="Arial" charset="0"/>
                <a:sym typeface="Symbol" pitchFamily="18" charset="2"/>
              </a:rPr>
              <a:t> on the </a:t>
            </a:r>
            <a:r>
              <a:rPr lang="en-US" altLang="zh-CN" sz="2800" b="1" dirty="0" err="1">
                <a:latin typeface="Arial" charset="0"/>
                <a:sym typeface="Symbol" pitchFamily="18" charset="2"/>
              </a:rPr>
              <a:t>Petzval</a:t>
            </a:r>
            <a:r>
              <a:rPr lang="en-US" altLang="zh-CN" sz="2800" b="1" dirty="0">
                <a:latin typeface="Arial" charset="0"/>
                <a:sym typeface="Symbol" pitchFamily="18" charset="2"/>
              </a:rPr>
              <a:t> surface from the paraxial image plane is given by </a:t>
            </a:r>
          </a:p>
        </p:txBody>
      </p:sp>
      <p:graphicFrame>
        <p:nvGraphicFramePr>
          <p:cNvPr id="74758" name="Object 8"/>
          <p:cNvGraphicFramePr>
            <a:graphicFrameLocks noGrp="1" noChangeAspect="1"/>
          </p:cNvGraphicFramePr>
          <p:nvPr>
            <p:ph sz="half" idx="2"/>
            <p:extLst>
              <p:ext uri="{D42A27DB-BD31-4B8C-83A1-F6EECF244321}">
                <p14:modId xmlns:p14="http://schemas.microsoft.com/office/powerpoint/2010/main" val="942286909"/>
              </p:ext>
            </p:extLst>
          </p:nvPr>
        </p:nvGraphicFramePr>
        <p:xfrm>
          <a:off x="4470400" y="3357563"/>
          <a:ext cx="3033713" cy="1385887"/>
        </p:xfrm>
        <a:graphic>
          <a:graphicData uri="http://schemas.openxmlformats.org/presentationml/2006/ole">
            <mc:AlternateContent xmlns:mc="http://schemas.openxmlformats.org/markup-compatibility/2006">
              <mc:Choice xmlns:v="urn:schemas-microsoft-com:vml" Requires="v">
                <p:oleObj name="Equation" r:id="rId3" imgW="1028520" imgH="469800" progId="Equation.DSMT4">
                  <p:embed/>
                </p:oleObj>
              </mc:Choice>
              <mc:Fallback>
                <p:oleObj name="Equation" r:id="rId3" imgW="1028520" imgH="469800" progId="Equation.DSMT4">
                  <p:embed/>
                  <p:pic>
                    <p:nvPicPr>
                      <p:cNvPr id="74758" name="Object 8"/>
                      <p:cNvPicPr>
                        <a:picLocks noGrp="1" noChangeAspect="1" noChangeArrowheads="1"/>
                      </p:cNvPicPr>
                      <p:nvPr/>
                    </p:nvPicPr>
                    <p:blipFill>
                      <a:blip r:embed="rId4"/>
                      <a:srcRect/>
                      <a:stretch>
                        <a:fillRect/>
                      </a:stretch>
                    </p:blipFill>
                    <p:spPr bwMode="auto">
                      <a:xfrm>
                        <a:off x="4470400" y="3357563"/>
                        <a:ext cx="3033713" cy="138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9657" name="Text Box 9"/>
          <p:cNvSpPr txBox="1">
            <a:spLocks noChangeArrowheads="1"/>
          </p:cNvSpPr>
          <p:nvPr/>
        </p:nvSpPr>
        <p:spPr bwMode="auto">
          <a:xfrm>
            <a:off x="1847850" y="5157788"/>
            <a:ext cx="83010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800" b="1">
                <a:latin typeface="Arial" charset="0"/>
              </a:rPr>
              <a:t>where n</a:t>
            </a:r>
            <a:r>
              <a:rPr lang="en-US" altLang="zh-CN" sz="2800" b="1" baseline="-25000">
                <a:latin typeface="Arial" charset="0"/>
              </a:rPr>
              <a:t>j</a:t>
            </a:r>
            <a:r>
              <a:rPr lang="en-US" altLang="zh-CN" sz="2800" b="1">
                <a:latin typeface="Arial" charset="0"/>
              </a:rPr>
              <a:t> and f</a:t>
            </a:r>
            <a:r>
              <a:rPr lang="en-US" altLang="zh-CN" sz="2800" b="1" baseline="-25000">
                <a:latin typeface="Arial" charset="0"/>
              </a:rPr>
              <a:t>j</a:t>
            </a:r>
            <a:r>
              <a:rPr lang="en-US" altLang="zh-CN" sz="2800" b="1">
                <a:latin typeface="Arial" charset="0"/>
              </a:rPr>
              <a:t> are the indices and the focal lengths of the m thin lenses forming the system.</a:t>
            </a:r>
          </a:p>
        </p:txBody>
      </p:sp>
      <p:sp>
        <p:nvSpPr>
          <p:cNvPr id="10"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6513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1919289" y="120650"/>
            <a:ext cx="9135532" cy="903288"/>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Field curvature</a:t>
            </a:r>
          </a:p>
        </p:txBody>
      </p:sp>
      <p:graphicFrame>
        <p:nvGraphicFramePr>
          <p:cNvPr id="75779" name="Object 3"/>
          <p:cNvGraphicFramePr>
            <a:graphicFrameLocks noGrp="1" noChangeAspect="1"/>
          </p:cNvGraphicFramePr>
          <p:nvPr>
            <p:ph sz="half" idx="2"/>
            <p:extLst>
              <p:ext uri="{D42A27DB-BD31-4B8C-83A1-F6EECF244321}">
                <p14:modId xmlns:p14="http://schemas.microsoft.com/office/powerpoint/2010/main" val="3131498527"/>
              </p:ext>
            </p:extLst>
          </p:nvPr>
        </p:nvGraphicFramePr>
        <p:xfrm>
          <a:off x="3792538" y="4652963"/>
          <a:ext cx="3600450" cy="912812"/>
        </p:xfrm>
        <a:graphic>
          <a:graphicData uri="http://schemas.openxmlformats.org/presentationml/2006/ole">
            <mc:AlternateContent xmlns:mc="http://schemas.openxmlformats.org/markup-compatibility/2006">
              <mc:Choice xmlns:v="urn:schemas-microsoft-com:vml" Requires="v">
                <p:oleObj name="Equation" r:id="rId3" imgW="901440" imgH="228600" progId="Equation.DSMT4">
                  <p:embed/>
                </p:oleObj>
              </mc:Choice>
              <mc:Fallback>
                <p:oleObj name="Equation" r:id="rId3" imgW="901440" imgH="228600" progId="Equation.DSMT4">
                  <p:embed/>
                  <p:pic>
                    <p:nvPicPr>
                      <p:cNvPr id="75779" name="Object 3"/>
                      <p:cNvPicPr>
                        <a:picLocks noGrp="1" noChangeAspect="1" noChangeArrowheads="1"/>
                      </p:cNvPicPr>
                      <p:nvPr/>
                    </p:nvPicPr>
                    <p:blipFill>
                      <a:blip r:embed="rId4"/>
                      <a:srcRect/>
                      <a:stretch>
                        <a:fillRect/>
                      </a:stretch>
                    </p:blipFill>
                    <p:spPr bwMode="auto">
                      <a:xfrm>
                        <a:off x="3792538" y="4652963"/>
                        <a:ext cx="3600450"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1" name="Text Box 7"/>
          <p:cNvSpPr txBox="1">
            <a:spLocks noChangeArrowheads="1"/>
          </p:cNvSpPr>
          <p:nvPr/>
        </p:nvSpPr>
        <p:spPr bwMode="auto">
          <a:xfrm>
            <a:off x="7608888" y="51498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bg1"/>
                </a:solidFill>
                <a:sym typeface="Symbol" panose="05050102010706020507" pitchFamily="18" charset="2"/>
              </a:rPr>
              <a:t>x</a:t>
            </a:r>
          </a:p>
        </p:txBody>
      </p:sp>
      <p:sp>
        <p:nvSpPr>
          <p:cNvPr id="541704" name="Text Box 8"/>
          <p:cNvSpPr txBox="1">
            <a:spLocks noChangeArrowheads="1"/>
          </p:cNvSpPr>
          <p:nvPr/>
        </p:nvSpPr>
        <p:spPr bwMode="auto">
          <a:xfrm>
            <a:off x="1847851" y="1700213"/>
            <a:ext cx="8569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en-US" altLang="zh-CN" sz="2800" b="1" dirty="0">
                <a:latin typeface="Arial" charset="0"/>
              </a:rPr>
              <a:t>For the simple case, a doublet composed by two lens, field curvature negate provided </a:t>
            </a:r>
            <a:r>
              <a:rPr lang="en-US" altLang="zh-CN" sz="2800" b="1" dirty="0">
                <a:latin typeface="Arial" charset="0"/>
                <a:sym typeface="Symbol" pitchFamily="18" charset="2"/>
              </a:rPr>
              <a:t>x=0 or  </a:t>
            </a:r>
          </a:p>
        </p:txBody>
      </p:sp>
      <p:sp>
        <p:nvSpPr>
          <p:cNvPr id="541705" name="Text Box 9"/>
          <p:cNvSpPr txBox="1">
            <a:spLocks noChangeArrowheads="1"/>
          </p:cNvSpPr>
          <p:nvPr/>
        </p:nvSpPr>
        <p:spPr bwMode="auto">
          <a:xfrm>
            <a:off x="1919289" y="4076701"/>
            <a:ext cx="2281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b="1">
                <a:latin typeface="Arial" charset="0"/>
              </a:rPr>
              <a:t>Equivalently</a:t>
            </a:r>
          </a:p>
        </p:txBody>
      </p:sp>
      <p:graphicFrame>
        <p:nvGraphicFramePr>
          <p:cNvPr id="75784" name="Object 10"/>
          <p:cNvGraphicFramePr>
            <a:graphicFrameLocks noGrp="1" noChangeAspect="1"/>
          </p:cNvGraphicFramePr>
          <p:nvPr>
            <p:ph sz="half" idx="1"/>
            <p:extLst>
              <p:ext uri="{D42A27DB-BD31-4B8C-83A1-F6EECF244321}">
                <p14:modId xmlns:p14="http://schemas.microsoft.com/office/powerpoint/2010/main" val="3804567262"/>
              </p:ext>
            </p:extLst>
          </p:nvPr>
        </p:nvGraphicFramePr>
        <p:xfrm>
          <a:off x="4151313" y="2781300"/>
          <a:ext cx="2590800" cy="1174750"/>
        </p:xfrm>
        <a:graphic>
          <a:graphicData uri="http://schemas.openxmlformats.org/presentationml/2006/ole">
            <mc:AlternateContent xmlns:mc="http://schemas.openxmlformats.org/markup-compatibility/2006">
              <mc:Choice xmlns:v="urn:schemas-microsoft-com:vml" Requires="v">
                <p:oleObj name="Equation" r:id="rId5" imgW="952200" imgH="431640" progId="Equation.DSMT4">
                  <p:embed/>
                </p:oleObj>
              </mc:Choice>
              <mc:Fallback>
                <p:oleObj name="Equation" r:id="rId5" imgW="952200" imgH="431640" progId="Equation.DSMT4">
                  <p:embed/>
                  <p:pic>
                    <p:nvPicPr>
                      <p:cNvPr id="75784" name="Object 10"/>
                      <p:cNvPicPr>
                        <a:picLocks noGrp="1" noChangeAspect="1" noChangeArrowheads="1"/>
                      </p:cNvPicPr>
                      <p:nvPr/>
                    </p:nvPicPr>
                    <p:blipFill>
                      <a:blip r:embed="rId6"/>
                      <a:srcRect/>
                      <a:stretch>
                        <a:fillRect/>
                      </a:stretch>
                    </p:blipFill>
                    <p:spPr bwMode="auto">
                      <a:xfrm>
                        <a:off x="4151313" y="2781300"/>
                        <a:ext cx="2590800"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1707" name="Text Box 11"/>
          <p:cNvSpPr txBox="1">
            <a:spLocks noChangeArrowheads="1"/>
          </p:cNvSpPr>
          <p:nvPr/>
        </p:nvSpPr>
        <p:spPr bwMode="auto">
          <a:xfrm>
            <a:off x="1919289" y="6005513"/>
            <a:ext cx="4930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b="1">
                <a:latin typeface="Arial" charset="0"/>
              </a:rPr>
              <a:t>It is called Petzval condition</a:t>
            </a:r>
          </a:p>
        </p:txBody>
      </p:sp>
      <p:sp>
        <p:nvSpPr>
          <p:cNvPr id="12"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375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981200" y="117476"/>
            <a:ext cx="7391400" cy="1139825"/>
          </a:xfrm>
        </p:spPr>
        <p:txBody>
          <a:bodyPr/>
          <a:lstStyle/>
          <a:p>
            <a:pPr>
              <a:defRPr/>
            </a:pPr>
            <a:r>
              <a:rPr lang="en-US" altLang="zh-CN" sz="4700" b="1" dirty="0"/>
              <a:t> </a:t>
            </a:r>
            <a:r>
              <a:rPr lang="en-US" altLang="zh-CN" b="1" dirty="0">
                <a:solidFill>
                  <a:schemeClr val="folHlink"/>
                </a:solidFill>
                <a:latin typeface="Arial" panose="020B0604020202020204" pitchFamily="34" charset="0"/>
                <a:cs typeface="Arial" panose="020B0604020202020204" pitchFamily="34" charset="0"/>
              </a:rPr>
              <a:t>Distortion</a:t>
            </a:r>
          </a:p>
        </p:txBody>
      </p:sp>
      <p:pic>
        <p:nvPicPr>
          <p:cNvPr id="76804" name="Picture 6" descr="6-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1638" y="3789363"/>
            <a:ext cx="4856162"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color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3644901"/>
            <a:ext cx="35814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Text Box 8"/>
          <p:cNvSpPr txBox="1">
            <a:spLocks noChangeArrowheads="1"/>
          </p:cNvSpPr>
          <p:nvPr/>
        </p:nvSpPr>
        <p:spPr bwMode="auto">
          <a:xfrm>
            <a:off x="1919289" y="1399649"/>
            <a:ext cx="8497887"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t>    The transverse magnification M</a:t>
            </a:r>
            <a:r>
              <a:rPr lang="en-US" altLang="zh-CN" sz="2800" b="1" baseline="-25000" dirty="0"/>
              <a:t>T</a:t>
            </a:r>
            <a:r>
              <a:rPr lang="en-US" altLang="zh-CN" sz="2800" b="1" dirty="0"/>
              <a:t> is a function of the off-axis image distance </a:t>
            </a:r>
            <a:r>
              <a:rPr lang="en-US" altLang="zh-CN" sz="2800" b="1" dirty="0" err="1"/>
              <a:t>y</a:t>
            </a:r>
            <a:r>
              <a:rPr lang="en-US" altLang="zh-CN" sz="2800" b="1" baseline="-25000" dirty="0" err="1"/>
              <a:t>i</a:t>
            </a:r>
            <a:r>
              <a:rPr lang="en-US" altLang="zh-CN" sz="2800" b="1" dirty="0"/>
              <a:t>. Different </a:t>
            </a:r>
            <a:r>
              <a:rPr lang="en-US" altLang="zh-CN" sz="2800" b="1" dirty="0" err="1"/>
              <a:t>ares</a:t>
            </a:r>
            <a:r>
              <a:rPr lang="en-US" altLang="zh-CN" sz="2800" b="1" dirty="0"/>
              <a:t> of the lens have the different focus length and therefore different magnification. </a:t>
            </a:r>
          </a:p>
        </p:txBody>
      </p:sp>
      <p:sp>
        <p:nvSpPr>
          <p:cNvPr id="76807" name="Text Box 9"/>
          <p:cNvSpPr txBox="1">
            <a:spLocks noChangeArrowheads="1"/>
          </p:cNvSpPr>
          <p:nvPr/>
        </p:nvSpPr>
        <p:spPr bwMode="auto">
          <a:xfrm>
            <a:off x="3627439" y="6021388"/>
            <a:ext cx="13160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Positive or</a:t>
            </a:r>
          </a:p>
          <a:p>
            <a:pPr eaLnBrk="1" hangingPunct="1"/>
            <a:r>
              <a:rPr lang="en-US" altLang="zh-CN" sz="1400"/>
              <a:t>Pincushion Distortion</a:t>
            </a:r>
          </a:p>
        </p:txBody>
      </p:sp>
      <p:sp>
        <p:nvSpPr>
          <p:cNvPr id="76808" name="Text Box 10"/>
          <p:cNvSpPr txBox="1">
            <a:spLocks noChangeArrowheads="1"/>
          </p:cNvSpPr>
          <p:nvPr/>
        </p:nvSpPr>
        <p:spPr bwMode="auto">
          <a:xfrm>
            <a:off x="5211764" y="6021388"/>
            <a:ext cx="13160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Negative or</a:t>
            </a:r>
          </a:p>
          <a:p>
            <a:pPr eaLnBrk="1" hangingPunct="1"/>
            <a:r>
              <a:rPr lang="en-US" altLang="zh-CN" sz="1400"/>
              <a:t>Barrel</a:t>
            </a:r>
          </a:p>
          <a:p>
            <a:pPr eaLnBrk="1" hangingPunct="1"/>
            <a:r>
              <a:rPr lang="en-US" altLang="zh-CN" sz="1400"/>
              <a:t>Distortion</a:t>
            </a:r>
          </a:p>
        </p:txBody>
      </p:sp>
      <p:sp>
        <p:nvSpPr>
          <p:cNvPr id="11"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62261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1981200" y="277814"/>
            <a:ext cx="8229600" cy="847725"/>
          </a:xfrm>
        </p:spPr>
        <p:txBody>
          <a:bodyPr>
            <a:normAutofit/>
          </a:bodyPr>
          <a:lstStyle/>
          <a:p>
            <a:pPr>
              <a:defRPr/>
            </a:pPr>
            <a:r>
              <a:rPr lang="en-US" altLang="zh-CN" b="1" dirty="0">
                <a:solidFill>
                  <a:schemeClr val="folHlink"/>
                </a:solidFill>
                <a:latin typeface="Arial" panose="020B0604020202020204" pitchFamily="34" charset="0"/>
                <a:cs typeface="Arial" panose="020B0604020202020204" pitchFamily="34" charset="0"/>
              </a:rPr>
              <a:t>Seidel coefficients</a:t>
            </a:r>
          </a:p>
        </p:txBody>
      </p:sp>
      <p:sp>
        <p:nvSpPr>
          <p:cNvPr id="77827" name="Rectangle 3"/>
          <p:cNvSpPr>
            <a:spLocks noChangeArrowheads="1"/>
          </p:cNvSpPr>
          <p:nvPr/>
        </p:nvSpPr>
        <p:spPr bwMode="auto">
          <a:xfrm>
            <a:off x="1524001" y="1796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7828" name="Object 4"/>
          <p:cNvGraphicFramePr>
            <a:graphicFrameLocks noChangeAspect="1"/>
          </p:cNvGraphicFramePr>
          <p:nvPr>
            <p:extLst>
              <p:ext uri="{D42A27DB-BD31-4B8C-83A1-F6EECF244321}">
                <p14:modId xmlns:p14="http://schemas.microsoft.com/office/powerpoint/2010/main" val="98255598"/>
              </p:ext>
            </p:extLst>
          </p:nvPr>
        </p:nvGraphicFramePr>
        <p:xfrm>
          <a:off x="1870075" y="1289050"/>
          <a:ext cx="8380413" cy="5287963"/>
        </p:xfrm>
        <a:graphic>
          <a:graphicData uri="http://schemas.openxmlformats.org/presentationml/2006/ole">
            <mc:AlternateContent xmlns:mc="http://schemas.openxmlformats.org/markup-compatibility/2006">
              <mc:Choice xmlns:v="urn:schemas-microsoft-com:vml" Requires="v">
                <p:oleObj name="Equation" r:id="rId3" imgW="3987720" imgH="2323800" progId="Equation.DSMT4">
                  <p:embed/>
                </p:oleObj>
              </mc:Choice>
              <mc:Fallback>
                <p:oleObj name="Equation" r:id="rId3" imgW="3987720" imgH="2323800" progId="Equation.DSMT4">
                  <p:embed/>
                  <p:pic>
                    <p:nvPicPr>
                      <p:cNvPr id="77828" name="Object 4"/>
                      <p:cNvPicPr>
                        <a:picLocks noChangeAspect="1" noChangeArrowheads="1"/>
                      </p:cNvPicPr>
                      <p:nvPr/>
                    </p:nvPicPr>
                    <p:blipFill>
                      <a:blip r:embed="rId4"/>
                      <a:srcRect/>
                      <a:stretch>
                        <a:fillRect/>
                      </a:stretch>
                    </p:blipFill>
                    <p:spPr bwMode="auto">
                      <a:xfrm>
                        <a:off x="1870075" y="1289050"/>
                        <a:ext cx="8380413"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614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2145</TotalTime>
  <Words>3881</Words>
  <Application>Microsoft Office PowerPoint</Application>
  <PresentationFormat>宽屏</PresentationFormat>
  <Paragraphs>529</Paragraphs>
  <Slides>98</Slides>
  <Notes>67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09" baseType="lpstr">
      <vt:lpstr>等线</vt:lpstr>
      <vt:lpstr>等线 Light</vt:lpstr>
      <vt:lpstr>Microsoft YaHei</vt:lpstr>
      <vt:lpstr>Arial</vt:lpstr>
      <vt:lpstr>Helvetica</vt:lpstr>
      <vt:lpstr>Times New Roman</vt:lpstr>
      <vt:lpstr>Trebuchet MS</vt:lpstr>
      <vt:lpstr>Wingdings</vt:lpstr>
      <vt:lpstr>Office 主题​​</vt:lpstr>
      <vt:lpstr>Equation</vt:lpstr>
      <vt:lpstr>Picture</vt:lpstr>
      <vt:lpstr>PowerPoint 演示文稿</vt:lpstr>
      <vt:lpstr>Optical Instruments</vt:lpstr>
      <vt:lpstr>The Eye</vt:lpstr>
      <vt:lpstr>Optical model of eye</vt:lpstr>
      <vt:lpstr>Optical model of eye</vt:lpstr>
      <vt:lpstr>Optical model of eye</vt:lpstr>
      <vt:lpstr>Optical model of eye</vt:lpstr>
      <vt:lpstr>Are you seeing spots? Illusion!</vt:lpstr>
      <vt:lpstr>PowerPoint 演示文稿</vt:lpstr>
      <vt:lpstr>Comparison between rods and cones</vt:lpstr>
      <vt:lpstr>PowerPoint 演示文稿</vt:lpstr>
      <vt:lpstr>PowerPoint 演示文稿</vt:lpstr>
      <vt:lpstr>PowerPoint 演示文稿</vt:lpstr>
      <vt:lpstr>PowerPoint 演示文稿</vt:lpstr>
      <vt:lpstr>Local Brightness Adaptation and Mach Banding</vt:lpstr>
      <vt:lpstr>Local Brightness Adaptation and Mach Banding</vt:lpstr>
      <vt:lpstr>PowerPoint 演示文稿</vt:lpstr>
      <vt:lpstr>PowerPoint 演示文稿</vt:lpstr>
      <vt:lpstr>Chromaticity Diagram</vt:lpstr>
      <vt:lpstr>Simultaneous Contrast</vt:lpstr>
      <vt:lpstr>PowerPoint 演示文稿</vt:lpstr>
      <vt:lpstr>PowerPoint 演示文稿</vt:lpstr>
      <vt:lpstr>Purkinje Effect</vt:lpstr>
      <vt:lpstr>Purkinje Effect</vt:lpstr>
      <vt:lpstr>PowerPoint 演示文稿</vt:lpstr>
      <vt:lpstr>Far-Sighted  (Hyperopia) and its correction</vt:lpstr>
      <vt:lpstr>PowerPoint 演示文稿</vt:lpstr>
      <vt:lpstr>PowerPoint 演示文稿</vt:lpstr>
      <vt:lpstr>PowerPoint 演示文稿</vt:lpstr>
      <vt:lpstr>PowerPoint 演示文稿</vt:lpstr>
      <vt:lpstr>Astigmatism</vt:lpstr>
      <vt:lpstr>Astigmatism</vt:lpstr>
      <vt:lpstr>The Camera</vt:lpstr>
      <vt:lpstr>Simple Magnifier</vt:lpstr>
      <vt:lpstr>Simple Magnifier</vt:lpstr>
      <vt:lpstr>Simple Magnifier</vt:lpstr>
      <vt:lpstr>Compound Microscope</vt:lpstr>
      <vt:lpstr>Compound Microscope</vt:lpstr>
      <vt:lpstr>Refracting Telescope</vt:lpstr>
      <vt:lpstr>Refracting Telescope</vt:lpstr>
      <vt:lpstr>Reflecting Telescope</vt:lpstr>
      <vt:lpstr>Adaptive optics system</vt:lpstr>
      <vt:lpstr>Adaptive optics system</vt:lpstr>
      <vt:lpstr>Deformable mirrors come in many sizes</vt:lpstr>
      <vt:lpstr>Hartman-Shack Aberrometer</vt:lpstr>
      <vt:lpstr>Hartman-Shack Aberrometer</vt:lpstr>
      <vt:lpstr>Hartman-Shack Aberrometer</vt:lpstr>
      <vt:lpstr>Hartman-Shack Aberrometer</vt:lpstr>
      <vt:lpstr>PowerPoint 演示文稿</vt:lpstr>
      <vt:lpstr>Aberration</vt:lpstr>
      <vt:lpstr>Aberration</vt:lpstr>
      <vt:lpstr>Chromatic Aberration</vt:lpstr>
      <vt:lpstr>Chromatic Aberration</vt:lpstr>
      <vt:lpstr>Chromatic Aberration</vt:lpstr>
      <vt:lpstr>Chromatic Aberration</vt:lpstr>
      <vt:lpstr>Achromatic Doublets</vt:lpstr>
      <vt:lpstr>Achromatic Doublets</vt:lpstr>
      <vt:lpstr>PowerPoint 演示文稿</vt:lpstr>
      <vt:lpstr>Achromatic Doublets</vt:lpstr>
      <vt:lpstr>Achromatic Doublets</vt:lpstr>
      <vt:lpstr>Achromatic Doublets</vt:lpstr>
      <vt:lpstr>Monochromatic Aberrations</vt:lpstr>
      <vt:lpstr>Monochromatic Aberrations</vt:lpstr>
      <vt:lpstr>PowerPoint 演示文稿</vt:lpstr>
      <vt:lpstr>Monochromatic Aberrations</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Spherical Aberration (SA)</vt:lpstr>
      <vt:lpstr>PowerPoint 演示文稿</vt:lpstr>
      <vt:lpstr>PowerPoint 演示文稿</vt:lpstr>
      <vt:lpstr>PowerPoint 演示文稿</vt:lpstr>
      <vt:lpstr>Coma</vt:lpstr>
      <vt:lpstr>Coma</vt:lpstr>
      <vt:lpstr>Coma</vt:lpstr>
      <vt:lpstr>Coma</vt:lpstr>
      <vt:lpstr>Coma</vt:lpstr>
      <vt:lpstr>Coma</vt:lpstr>
      <vt:lpstr>Coma</vt:lpstr>
      <vt:lpstr>PowerPoint 演示文稿</vt:lpstr>
      <vt:lpstr>Coma</vt:lpstr>
      <vt:lpstr>Coma</vt:lpstr>
      <vt:lpstr>Astigmatism</vt:lpstr>
      <vt:lpstr>Astigmatism</vt:lpstr>
      <vt:lpstr>Astigmatism</vt:lpstr>
      <vt:lpstr>Field curvature</vt:lpstr>
      <vt:lpstr>Field curvature</vt:lpstr>
      <vt:lpstr>Field curvature</vt:lpstr>
      <vt:lpstr> Distortion</vt:lpstr>
      <vt:lpstr>Seidel coefficients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t450</dc:creator>
  <cp:lastModifiedBy>liu zhibo</cp:lastModifiedBy>
  <cp:revision>56</cp:revision>
  <dcterms:created xsi:type="dcterms:W3CDTF">2018-10-12T08:42:38Z</dcterms:created>
  <dcterms:modified xsi:type="dcterms:W3CDTF">2022-09-28T08:36:55Z</dcterms:modified>
</cp:coreProperties>
</file>